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59" r:id="rId5"/>
    <p:sldId id="260" r:id="rId6"/>
  </p:sldIdLst>
  <p:sldSz cx="10080625" cy="7559675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8" y="-16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5251AE9-7D37-494A-9EDD-44F56AEC7E7B}" type="slidenum">
              <a:t>‹N›</a:t>
            </a:fld>
            <a:endParaRPr lang="it-IT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it-IT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it-IT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fld id="{F348025C-4DAF-4A14-9F46-7E4689DD91B1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it-IT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A9FE7A-81D8-4910-A118-1D890A2DC060}" type="slidenum"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3EF515-2F41-49AF-9F3F-5C578F4C9A42}" type="slidenum"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3E97BD-DBF5-4074-899E-6B9D3C4A089C}" type="slidenum"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BD49C7-66AB-4CF0-A693-9965EFE13CC0}" type="slidenum"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9439A5-72E9-474E-A175-C144AE2EA4BC}" type="slidenum"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EE6E2E-8492-4D8D-8F21-0E63CE0E28DF}" type="slidenum"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6F06BC-CBBB-44BF-B457-9D4D96FB24C4}" type="slidenum"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8C208B-51DC-44D1-8B08-A4313E2DBA9C}" type="slidenum"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695A1B-9968-461C-8F24-2353ED6C0A36}" type="slidenum">
              <a:t>‹N›</a:t>
            </a:fld>
            <a:endParaRPr lang="it-IT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63DEEF-A50A-4134-8E0D-D761CB57A417}" type="slidenum"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7979B0-5691-4961-B92D-643BF9292539}" type="slidenum"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it-IT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it-IT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it-IT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it-IT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fld id="{1929EF39-F1AC-4BAD-BA5C-8183CEB8D88D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it-IT" sz="4400" b="0" i="0" u="none" strike="noStrike" kern="1200">
          <a:ln>
            <a:noFill/>
          </a:ln>
          <a:latin typeface="Liberation Sans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it-IT" sz="3200" b="0" i="0" u="none" strike="noStrike" kern="1200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media/image9.png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32000" y="288000"/>
            <a:ext cx="9071640" cy="100799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3600" b="1" u="sng">
                <a:cs typeface="Times New Roman" pitchFamily="18"/>
              </a:rPr>
              <a:t> PROGETTO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432000" y="1563480"/>
            <a:ext cx="9143640" cy="51948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it-IT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it-IT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r>
              <a:rPr lang="it-IT" sz="2200" b="1" u="sng">
                <a:cs typeface="Times New Roman" pitchFamily="18"/>
              </a:rPr>
              <a:t>" CARTELLA WEB CONDIVISA FRA I MMG E MCA   SU SINAPSIS PER  FINALITA' DI CONTINUITA' ASSISTENZIALE  E PRESA IN CARICO H24  DEI PAZIENTI FRAGILI IN  PROVINCIA DI FROSINONE</a:t>
            </a:r>
          </a:p>
          <a:p>
            <a:pPr lvl="0" algn="ctr">
              <a:buNone/>
            </a:pPr>
            <a:r>
              <a:rPr lang="it-IT" sz="2200" b="1" u="sng">
                <a:cs typeface="Times New Roman" pitchFamily="18"/>
              </a:rPr>
              <a:t>PROVE DI AGGREGAZIONE FUNZIONALE TERRITORIALE</a:t>
            </a:r>
          </a:p>
          <a:p>
            <a:pPr lvl="0" algn="ctr">
              <a:buNone/>
            </a:pPr>
            <a:r>
              <a:rPr lang="it-IT" sz="2200" b="1" u="sng">
                <a:cs typeface="Times New Roman" pitchFamily="18"/>
              </a:rPr>
              <a:t>(AFT )</a:t>
            </a:r>
          </a:p>
          <a:p>
            <a:pPr lvl="0" algn="ctr">
              <a:buNone/>
            </a:pPr>
            <a:r>
              <a:rPr lang="it-IT" sz="2200"/>
              <a:t>Distretti ASL Frosinone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311999" y="4031999"/>
            <a:ext cx="3744000" cy="299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999" y="216000"/>
            <a:ext cx="9071640" cy="11656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400" b="1">
                <a:latin typeface="Times New Roman" pitchFamily="18"/>
              </a:rPr>
              <a:t>LA CONTINUITA' INFORMATIVA ("CARTELLA WEB H24 ")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3589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it-IT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it-IT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 algn="just">
              <a:buNone/>
            </a:pPr>
            <a:r>
              <a:rPr lang="it-IT" sz="2400">
                <a:latin typeface="Times New Roman" pitchFamily="18"/>
              </a:rPr>
              <a:t>La </a:t>
            </a:r>
            <a:r>
              <a:rPr lang="it-IT" sz="2400" b="1">
                <a:latin typeface="Times New Roman" pitchFamily="18"/>
              </a:rPr>
              <a:t>"continuità nel percorso informativo"</a:t>
            </a:r>
            <a:r>
              <a:rPr lang="it-IT" sz="2400">
                <a:latin typeface="Times New Roman" pitchFamily="18"/>
              </a:rPr>
              <a:t> è un elemento indispensabile per garantire la </a:t>
            </a:r>
            <a:r>
              <a:rPr lang="it-IT" sz="2400" b="1">
                <a:latin typeface="Times New Roman" pitchFamily="18"/>
              </a:rPr>
              <a:t>continuità assistenziale </a:t>
            </a:r>
            <a:r>
              <a:rPr lang="it-IT" sz="2400">
                <a:latin typeface="Times New Roman" pitchFamily="18"/>
              </a:rPr>
              <a:t>e la </a:t>
            </a:r>
            <a:r>
              <a:rPr lang="it-IT" sz="2400" b="1">
                <a:latin typeface="Times New Roman" pitchFamily="18"/>
              </a:rPr>
              <a:t>presa in carico dei pazienti fragili </a:t>
            </a:r>
            <a:r>
              <a:rPr lang="it-IT" sz="2400">
                <a:latin typeface="Times New Roman" pitchFamily="18"/>
              </a:rPr>
              <a:t>sul territorio,</a:t>
            </a:r>
            <a:r>
              <a:rPr lang="it-IT" sz="2400" b="1" i="1">
                <a:latin typeface="Times New Roman" pitchFamily="18"/>
                <a:cs typeface="Times New Roman" pitchFamily="18"/>
              </a:rPr>
              <a:t>con riduzione del numero di accessi  impropri al Pronto Soccorso..</a:t>
            </a:r>
          </a:p>
          <a:p>
            <a:pPr lvl="0" algn="just">
              <a:buNone/>
            </a:pPr>
            <a:r>
              <a:rPr lang="it-IT" sz="2400" i="1" u="sng">
                <a:latin typeface="Times New Roman" pitchFamily="18"/>
              </a:rPr>
              <a:t>Da qui nasce l'esigenza di creare una </a:t>
            </a:r>
            <a:r>
              <a:rPr lang="it-IT" sz="2400" b="1" i="1" u="sng">
                <a:latin typeface="Times New Roman" pitchFamily="18"/>
              </a:rPr>
              <a:t>cartella web condivisa </a:t>
            </a:r>
            <a:r>
              <a:rPr lang="it-IT" sz="2400" i="1" u="sng">
                <a:latin typeface="Times New Roman" pitchFamily="18"/>
              </a:rPr>
              <a:t> fra i diversi operatori sanitari delle cure primarie ( </a:t>
            </a:r>
            <a:r>
              <a:rPr lang="it-IT" sz="2400" b="1" i="1" u="sng">
                <a:latin typeface="Times New Roman" pitchFamily="18"/>
              </a:rPr>
              <a:t>medici di medicina generale,</a:t>
            </a:r>
            <a:r>
              <a:rPr lang="it-IT" sz="2400" i="1" u="sng">
                <a:latin typeface="Times New Roman" pitchFamily="18"/>
              </a:rPr>
              <a:t> </a:t>
            </a:r>
            <a:r>
              <a:rPr lang="it-IT" sz="2400" b="1" i="1" u="sng">
                <a:latin typeface="Times New Roman" pitchFamily="18"/>
              </a:rPr>
              <a:t>medici di continuità assistenziale</a:t>
            </a:r>
            <a:r>
              <a:rPr lang="it-IT" sz="2400" i="1" u="sng">
                <a:latin typeface="Times New Roman" pitchFamily="18"/>
              </a:rPr>
              <a:t>, </a:t>
            </a:r>
            <a:r>
              <a:rPr lang="it-IT" sz="2400" b="1" i="1" u="sng">
                <a:latin typeface="Times New Roman" pitchFamily="18"/>
              </a:rPr>
              <a:t>medici pediatri di libera scelta</a:t>
            </a:r>
            <a:r>
              <a:rPr lang="it-IT" sz="2400" i="1" u="sng">
                <a:latin typeface="Times New Roman" pitchFamily="18"/>
              </a:rPr>
              <a:t>)  per finalità di continuità assistenziale  nella provincia di Frosinone</a:t>
            </a:r>
          </a:p>
          <a:p>
            <a:pPr lvl="0" algn="just">
              <a:buNone/>
              <a:tabLst>
                <a:tab pos="457200" algn="l"/>
              </a:tabLst>
            </a:pPr>
            <a:r>
              <a:rPr lang="it-IT" sz="2400" b="1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Obiettivi del progetto sono</a:t>
            </a:r>
            <a:r>
              <a:rPr lang="it-IT" sz="2400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:</a:t>
            </a:r>
          </a:p>
          <a:p>
            <a:pPr lvl="0" algn="just">
              <a:buChar char="➔"/>
              <a:tabLst>
                <a:tab pos="457200" algn="l"/>
              </a:tabLst>
            </a:pPr>
            <a:r>
              <a:rPr lang="it-IT" sz="2400" b="1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LA</a:t>
            </a:r>
            <a:r>
              <a:rPr lang="it-IT" sz="2400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it-IT" sz="2400" b="1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PRESA IN CARICO</a:t>
            </a:r>
            <a:r>
              <a:rPr lang="it-IT" sz="2400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it-IT" sz="2400" b="1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DELLA PERSONA ( CONTINUITA' H24)</a:t>
            </a:r>
          </a:p>
          <a:p>
            <a:pPr lvl="0" algn="just">
              <a:buChar char="➔"/>
              <a:tabLst>
                <a:tab pos="457200" algn="l"/>
              </a:tabLst>
            </a:pPr>
            <a:r>
              <a:rPr lang="it-IT" sz="2400" b="1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LA RIDUZIONE DEGLI ACCESSI IMPROPRI AL P. S..</a:t>
            </a:r>
          </a:p>
          <a:p>
            <a:pPr lvl="0" algn="just">
              <a:buNone/>
              <a:tabLst>
                <a:tab pos="457200" algn="l"/>
              </a:tabLst>
            </a:pPr>
            <a:endParaRPr lang="it-IT" sz="2400" b="1" i="1"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63851" y="0"/>
            <a:ext cx="8496943" cy="1015660"/>
          </a:xfrm>
          <a:prstGeom prst="rect">
            <a:avLst/>
          </a:prstGeom>
          <a:solidFill>
            <a:srgbClr val="8EB4E3"/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6000" b="1" i="0" u="none" strike="noStrike" kern="1200" cap="none" spc="0" baseline="0">
                <a:solidFill>
                  <a:srgbClr val="FCFCFF"/>
                </a:solidFill>
                <a:effectLst>
                  <a:outerShdw dist="310010" dir="7680008">
                    <a:srgbClr val="000000"/>
                  </a:outerShdw>
                </a:effectLst>
                <a:uFillTx/>
                <a:latin typeface="Calibri"/>
              </a:rPr>
              <a:t>FLUSSO OPERATIVO</a:t>
            </a:r>
          </a:p>
        </p:txBody>
      </p:sp>
      <p:sp>
        <p:nvSpPr>
          <p:cNvPr id="3" name="_s3165"/>
          <p:cNvSpPr/>
          <p:nvPr/>
        </p:nvSpPr>
        <p:spPr>
          <a:xfrm>
            <a:off x="719833" y="2000103"/>
            <a:ext cx="893624" cy="6921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blipFill>
            <a:blip r:embed="rId2" r:link="rId3" cstate="print">
              <a:alphaModFix/>
            </a:blip>
            <a:stretch>
              <a:fillRect/>
            </a:stretch>
          </a:blipFill>
          <a:ln>
            <a:noFill/>
            <a:prstDash val="solid"/>
          </a:ln>
          <a:effectLst>
            <a:outerShdw dist="142001" dir="1589930" algn="tl">
              <a:srgbClr val="333399"/>
            </a:outerShdw>
          </a:effectLst>
        </p:spPr>
        <p:txBody>
          <a:bodyPr vert="horz" wrap="none" lIns="0" tIns="0" rIns="0" bIns="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PEDIATRA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DI LIBERA </a:t>
            </a:r>
            <a:b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</a:b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SCELTA</a:t>
            </a:r>
          </a:p>
        </p:txBody>
      </p:sp>
      <p:sp>
        <p:nvSpPr>
          <p:cNvPr id="4" name="_s3163"/>
          <p:cNvSpPr/>
          <p:nvPr/>
        </p:nvSpPr>
        <p:spPr>
          <a:xfrm>
            <a:off x="8615741" y="1296308"/>
            <a:ext cx="963265" cy="61340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blipFill>
            <a:blip r:embed="rId2" r:link="rId3" cstate="print">
              <a:alphaModFix/>
            </a:blip>
            <a:stretch>
              <a:fillRect/>
            </a:stretch>
          </a:blipFill>
          <a:ln>
            <a:noFill/>
            <a:prstDash val="solid"/>
          </a:ln>
          <a:effectLst>
            <a:outerShdw dist="142001" dir="1589930" algn="tl">
              <a:srgbClr val="333399"/>
            </a:outerShdw>
          </a:effectLst>
        </p:spPr>
        <p:txBody>
          <a:bodyPr vert="horz" wrap="none" lIns="0" tIns="0" rIns="0" bIns="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 b="1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Lohit Hindi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MEDICO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DI MMG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_s3174"/>
          <p:cNvSpPr/>
          <p:nvPr/>
        </p:nvSpPr>
        <p:spPr>
          <a:xfrm>
            <a:off x="4032202" y="2086020"/>
            <a:ext cx="1224134" cy="76085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blipFill>
            <a:blip r:embed="rId2" r:link="rId3" cstate="print">
              <a:alphaModFix/>
            </a:blip>
            <a:stretch>
              <a:fillRect/>
            </a:stretch>
          </a:blipFill>
          <a:ln>
            <a:noFill/>
            <a:prstDash val="solid"/>
          </a:ln>
          <a:effectLst>
            <a:outerShdw dist="142001" dir="1589930" algn="tl">
              <a:srgbClr val="99CC00"/>
            </a:outerShdw>
          </a:effectLst>
        </p:spPr>
        <p:txBody>
          <a:bodyPr vert="horz" wrap="none" lIns="0" tIns="0" rIns="0" bIns="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 b="1" i="0" u="none" strike="noStrike" kern="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Lohit Hindi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DATABASE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Server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Koinè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H24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6" name="_s3174"/>
          <p:cNvSpPr/>
          <p:nvPr/>
        </p:nvSpPr>
        <p:spPr>
          <a:xfrm>
            <a:off x="4752283" y="3995863"/>
            <a:ext cx="1427094" cy="12743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blipFill>
            <a:blip r:embed="rId2" r:link="rId3" cstate="print">
              <a:alphaModFix/>
            </a:blip>
            <a:stretch>
              <a:fillRect/>
            </a:stretch>
          </a:blipFill>
          <a:ln>
            <a:noFill/>
            <a:prstDash val="solid"/>
          </a:ln>
          <a:effectLst>
            <a:outerShdw dist="142001" dir="1589930" algn="tl">
              <a:srgbClr val="99CC00"/>
            </a:outerShdw>
          </a:effectLst>
        </p:spPr>
        <p:txBody>
          <a:bodyPr vert="horz" wrap="none" lIns="0" tIns="0" rIns="0" bIns="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CENTRALE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di</a:t>
            </a:r>
            <a:endParaRPr lang="it-IT" sz="1200" b="1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Lohit Hindi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Continuità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Assistenziale</a:t>
            </a:r>
          </a:p>
        </p:txBody>
      </p:sp>
      <p:sp>
        <p:nvSpPr>
          <p:cNvPr id="7" name="_s3169"/>
          <p:cNvSpPr/>
          <p:nvPr/>
        </p:nvSpPr>
        <p:spPr>
          <a:xfrm>
            <a:off x="863851" y="4189223"/>
            <a:ext cx="890204" cy="60693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blipFill>
            <a:blip r:embed="rId2" r:link="rId3" cstate="print">
              <a:alphaModFix/>
            </a:blip>
            <a:stretch>
              <a:fillRect/>
            </a:stretch>
          </a:blipFill>
          <a:ln>
            <a:noFill/>
            <a:prstDash val="solid"/>
          </a:ln>
          <a:effectLst>
            <a:outerShdw dist="142001" dir="1589930" algn="tl">
              <a:srgbClr val="333399"/>
            </a:outerShdw>
          </a:effectLst>
        </p:spPr>
        <p:txBody>
          <a:bodyPr vert="horz" wrap="none" lIns="0" tIns="0" rIns="0" bIns="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Chiamata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utente</a:t>
            </a:r>
          </a:p>
        </p:txBody>
      </p:sp>
      <p:sp>
        <p:nvSpPr>
          <p:cNvPr id="8" name="_s3167"/>
          <p:cNvSpPr/>
          <p:nvPr/>
        </p:nvSpPr>
        <p:spPr>
          <a:xfrm>
            <a:off x="1583923" y="5940079"/>
            <a:ext cx="1284914" cy="78552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blipFill>
            <a:blip r:embed="rId2" r:link="rId3" cstate="print">
              <a:alphaModFix/>
            </a:blip>
            <a:stretch>
              <a:fillRect/>
            </a:stretch>
          </a:blipFill>
          <a:ln>
            <a:noFill/>
            <a:prstDash val="solid"/>
          </a:ln>
          <a:effectLst>
            <a:outerShdw dist="142001" dir="1589930" algn="tl">
              <a:srgbClr val="333399"/>
            </a:outerShdw>
          </a:effectLst>
        </p:spPr>
        <p:txBody>
          <a:bodyPr vert="horz" wrap="none" lIns="0" tIns="0" rIns="0" bIns="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Consiglio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Telefonico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al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PAZIENTE</a:t>
            </a:r>
          </a:p>
        </p:txBody>
      </p:sp>
      <p:sp>
        <p:nvSpPr>
          <p:cNvPr id="9" name="_s3171"/>
          <p:cNvSpPr/>
          <p:nvPr/>
        </p:nvSpPr>
        <p:spPr>
          <a:xfrm>
            <a:off x="5192804" y="6300115"/>
            <a:ext cx="1656179" cy="85970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blipFill>
            <a:blip r:embed="rId2" r:link="rId3" cstate="print">
              <a:alphaModFix/>
            </a:blip>
            <a:stretch>
              <a:fillRect/>
            </a:stretch>
          </a:blipFill>
          <a:ln>
            <a:noFill/>
            <a:prstDash val="solid"/>
          </a:ln>
          <a:effectLst>
            <a:outerShdw dist="142001" dir="1589930" algn="tl">
              <a:srgbClr val="333399"/>
            </a:outerShdw>
          </a:effectLst>
        </p:spPr>
        <p:txBody>
          <a:bodyPr vert="horz" wrap="none" lIns="0" tIns="0" rIns="0" bIns="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Medico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d</a:t>
            </a: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i CA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Itinerante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VISITA DOMICILIARE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22 postazioni</a:t>
            </a:r>
          </a:p>
        </p:txBody>
      </p:sp>
      <p:pic>
        <p:nvPicPr>
          <p:cNvPr id="10" name="Immagine 10" descr="k4326636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48220" y="5940079"/>
            <a:ext cx="1304611" cy="134414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_s3169"/>
          <p:cNvSpPr/>
          <p:nvPr/>
        </p:nvSpPr>
        <p:spPr>
          <a:xfrm>
            <a:off x="8136660" y="5805278"/>
            <a:ext cx="738387" cy="51955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blipFill>
            <a:blip r:embed="rId2" r:link="rId3" cstate="print">
              <a:alphaModFix/>
            </a:blip>
            <a:stretch>
              <a:fillRect/>
            </a:stretch>
          </a:blipFill>
          <a:ln>
            <a:noFill/>
            <a:prstDash val="solid"/>
          </a:ln>
          <a:effectLst>
            <a:outerShdw dist="142001" dir="1589930" algn="tl">
              <a:srgbClr val="333399"/>
            </a:outerShdw>
          </a:effectLst>
        </p:spPr>
        <p:txBody>
          <a:bodyPr vert="horz" wrap="none" lIns="0" tIns="0" rIns="0" bIns="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ARES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roid Sans Fallback" pitchFamily="2"/>
                <a:cs typeface="Lohit Hindi" pitchFamily="2"/>
              </a:rPr>
              <a:t>118</a:t>
            </a:r>
          </a:p>
        </p:txBody>
      </p:sp>
      <p:pic>
        <p:nvPicPr>
          <p:cNvPr id="12" name="Immagine 4" descr="Server Web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96291" y="1547585"/>
            <a:ext cx="1656179" cy="1656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7" descr="telefono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71959" y="3779836"/>
            <a:ext cx="1320210" cy="1080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2" descr="PED18010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5896" y="1115540"/>
            <a:ext cx="1152125" cy="1187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5" descr="PDB09012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48624" y="1547585"/>
            <a:ext cx="1223512" cy="1201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8" descr="angry_doctor_tnb.pn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69" t="6750" r="5231"/>
          <a:stretch>
            <a:fillRect/>
          </a:stretch>
        </p:blipFill>
        <p:spPr>
          <a:xfrm>
            <a:off x="647824" y="5940079"/>
            <a:ext cx="1368152" cy="1453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magine 11" descr="p024_1_00_000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4687" y="6156097"/>
            <a:ext cx="1296143" cy="93704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Freccia in giù 21"/>
          <p:cNvSpPr/>
          <p:nvPr/>
        </p:nvSpPr>
        <p:spPr>
          <a:xfrm rot="3490551">
            <a:off x="3862950" y="4997847"/>
            <a:ext cx="190204" cy="1877619"/>
          </a:xfrm>
          <a:custGeom>
            <a:avLst>
              <a:gd name="f0" fmla="val 2050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9" name="Freccia in giù 22"/>
          <p:cNvSpPr/>
          <p:nvPr/>
        </p:nvSpPr>
        <p:spPr>
          <a:xfrm rot="5400013">
            <a:off x="7020305" y="1871851"/>
            <a:ext cx="216027" cy="1439750"/>
          </a:xfrm>
          <a:custGeom>
            <a:avLst>
              <a:gd name="f0" fmla="val 1998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Freccia in giù 24"/>
          <p:cNvSpPr/>
          <p:nvPr/>
        </p:nvSpPr>
        <p:spPr>
          <a:xfrm>
            <a:off x="5976417" y="5436016"/>
            <a:ext cx="216027" cy="776581"/>
          </a:xfrm>
          <a:custGeom>
            <a:avLst>
              <a:gd name="f0" fmla="val 1859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Freccia in giù 25"/>
          <p:cNvSpPr/>
          <p:nvPr/>
        </p:nvSpPr>
        <p:spPr>
          <a:xfrm rot="18607767">
            <a:off x="7597679" y="4649228"/>
            <a:ext cx="216310" cy="1327717"/>
          </a:xfrm>
          <a:custGeom>
            <a:avLst>
              <a:gd name="f0" fmla="val 1984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2" name="Freccia in giù 26"/>
          <p:cNvSpPr/>
          <p:nvPr/>
        </p:nvSpPr>
        <p:spPr>
          <a:xfrm rot="16200004">
            <a:off x="2880072" y="1691579"/>
            <a:ext cx="216027" cy="1800197"/>
          </a:xfrm>
          <a:custGeom>
            <a:avLst>
              <a:gd name="f0" fmla="val 2030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3" name="Freccia in giù 27"/>
          <p:cNvSpPr/>
          <p:nvPr/>
        </p:nvSpPr>
        <p:spPr>
          <a:xfrm rot="16200004">
            <a:off x="3794605" y="4089442"/>
            <a:ext cx="185531" cy="1294516"/>
          </a:xfrm>
          <a:custGeom>
            <a:avLst>
              <a:gd name="f0" fmla="val 20052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Freccia bidirezionale verticale 28"/>
          <p:cNvSpPr/>
          <p:nvPr/>
        </p:nvSpPr>
        <p:spPr>
          <a:xfrm>
            <a:off x="5040309" y="2843729"/>
            <a:ext cx="432044" cy="108011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270"/>
              <a:gd name="f9" fmla="+- 0 0 -90"/>
              <a:gd name="f10" fmla="abs f3"/>
              <a:gd name="f11" fmla="abs f4"/>
              <a:gd name="f12" fmla="abs f5"/>
              <a:gd name="f13" fmla="*/ f8 f0 1"/>
              <a:gd name="f14" fmla="*/ f9 f0 1"/>
              <a:gd name="f15" fmla="?: f10 f3 1"/>
              <a:gd name="f16" fmla="?: f11 f4 1"/>
              <a:gd name="f17" fmla="?: f12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+- f30 0 f6"/>
              <a:gd name="f33" fmla="+- f29 0 f6"/>
              <a:gd name="f34" fmla="*/ f29 f26 1"/>
              <a:gd name="f35" fmla="*/ f30 f26 1"/>
              <a:gd name="f36" fmla="*/ f32 1 2"/>
              <a:gd name="f37" fmla="*/ f33 1 2"/>
              <a:gd name="f38" fmla="min f33 f32"/>
              <a:gd name="f39" fmla="*/ f33 f7 1"/>
              <a:gd name="f40" fmla="+- f6 f36 0"/>
              <a:gd name="f41" fmla="+- f6 f37 0"/>
              <a:gd name="f42" fmla="*/ f38 f7 1"/>
              <a:gd name="f43" fmla="*/ f39 1 200000"/>
              <a:gd name="f44" fmla="*/ f42 1 100000"/>
              <a:gd name="f45" fmla="+- f41 0 f43"/>
              <a:gd name="f46" fmla="+- f41 f43 0"/>
              <a:gd name="f47" fmla="*/ f41 f26 1"/>
              <a:gd name="f48" fmla="*/ f40 f26 1"/>
              <a:gd name="f49" fmla="+- f30 0 f44"/>
              <a:gd name="f50" fmla="*/ f45 f44 1"/>
              <a:gd name="f51" fmla="*/ f45 f26 1"/>
              <a:gd name="f52" fmla="*/ f46 f26 1"/>
              <a:gd name="f53" fmla="*/ f44 f26 1"/>
              <a:gd name="f54" fmla="*/ f50 1 f37"/>
              <a:gd name="f55" fmla="*/ f49 f26 1"/>
              <a:gd name="f56" fmla="+- f44 0 f54"/>
              <a:gd name="f57" fmla="+- f49 f54 0"/>
              <a:gd name="f58" fmla="*/ f56 f26 1"/>
              <a:gd name="f59" fmla="*/ f57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1" y="f53"/>
              </a:cxn>
              <a:cxn ang="f24">
                <a:pos x="f51" y="f48"/>
              </a:cxn>
              <a:cxn ang="f24">
                <a:pos x="f31" y="f55"/>
              </a:cxn>
              <a:cxn ang="f25">
                <a:pos x="f34" y="f55"/>
              </a:cxn>
              <a:cxn ang="f25">
                <a:pos x="f52" y="f48"/>
              </a:cxn>
              <a:cxn ang="f25">
                <a:pos x="f34" y="f53"/>
              </a:cxn>
            </a:cxnLst>
            <a:rect l="f51" t="f58" r="f52" b="f59"/>
            <a:pathLst>
              <a:path>
                <a:moveTo>
                  <a:pt x="f31" y="f53"/>
                </a:moveTo>
                <a:lnTo>
                  <a:pt x="f47" y="f31"/>
                </a:lnTo>
                <a:lnTo>
                  <a:pt x="f34" y="f53"/>
                </a:lnTo>
                <a:lnTo>
                  <a:pt x="f52" y="f53"/>
                </a:lnTo>
                <a:lnTo>
                  <a:pt x="f52" y="f55"/>
                </a:lnTo>
                <a:lnTo>
                  <a:pt x="f34" y="f55"/>
                </a:lnTo>
                <a:lnTo>
                  <a:pt x="f47" y="f35"/>
                </a:lnTo>
                <a:lnTo>
                  <a:pt x="f31" y="f55"/>
                </a:lnTo>
                <a:lnTo>
                  <a:pt x="f51" y="f55"/>
                </a:lnTo>
                <a:lnTo>
                  <a:pt x="f51" y="f53"/>
                </a:lnTo>
                <a:close/>
              </a:path>
            </a:pathLst>
          </a:custGeom>
          <a:solidFill>
            <a:srgbClr val="C00000"/>
          </a:solidFill>
          <a:ln w="0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25" name="Immagine 6" descr="k5376716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32399" y="3995863"/>
            <a:ext cx="1368152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999" y="346320"/>
            <a:ext cx="9071640" cy="117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Software e tecnologia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3999" y="1753920"/>
            <a:ext cx="9071640" cy="49896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it-IT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it-IT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 algn="just">
              <a:buNone/>
            </a:pPr>
            <a:r>
              <a:rPr lang="it-IT" sz="2200">
                <a:latin typeface="Lucida Sans" pitchFamily="34"/>
              </a:rPr>
              <a:t>Ogni MMG è dotato di proprio SW cartella-medica e le postazioni di CA non hanno necessità di particolari SW installati.</a:t>
            </a:r>
          </a:p>
          <a:p>
            <a:pPr lvl="0" algn="just">
              <a:buNone/>
            </a:pPr>
            <a:r>
              <a:rPr lang="it-IT" sz="2200">
                <a:latin typeface="Lucida Sans" pitchFamily="34"/>
              </a:rPr>
              <a:t>Resta indispensabile la possibilità di utilizzare una connessione ADSL presso lo studio del MMG e presso le postazioni di CA.</a:t>
            </a:r>
          </a:p>
          <a:p>
            <a:pPr lvl="0">
              <a:buNone/>
            </a:pPr>
            <a:r>
              <a:rPr lang="it-IT" sz="2200">
                <a:latin typeface="Lucida Sans" pitchFamily="34"/>
              </a:rPr>
              <a:t>Il restante SW viene fornito da Koiné-servizi s.r.l. ed è costituito da:</a:t>
            </a:r>
          </a:p>
          <a:p>
            <a:pPr marL="0" lvl="0" indent="-228600" algn="just">
              <a:buChar char="➔"/>
            </a:pPr>
            <a:r>
              <a:rPr lang="it-IT" sz="2200">
                <a:latin typeface="Lucida Sans" pitchFamily="34"/>
              </a:rPr>
              <a:t>file eseguibile per l'aggiornamento incrementale automatico dei dati dal </a:t>
            </a:r>
            <a:r>
              <a:rPr lang="it-IT" sz="2200" i="1">
                <a:latin typeface="Lucida Sans" pitchFamily="34"/>
              </a:rPr>
              <a:t>database</a:t>
            </a:r>
            <a:r>
              <a:rPr lang="it-IT" sz="2200">
                <a:latin typeface="Lucida Sans" pitchFamily="34"/>
              </a:rPr>
              <a:t> del MMG alle cartelle </a:t>
            </a:r>
            <a:r>
              <a:rPr lang="it-IT" sz="2200" i="1">
                <a:latin typeface="Lucida Sans" pitchFamily="34"/>
              </a:rPr>
              <a:t>web</a:t>
            </a:r>
            <a:r>
              <a:rPr lang="it-IT" sz="2200">
                <a:latin typeface="Lucida Sans" pitchFamily="34"/>
              </a:rPr>
              <a:t> dei suoi pazienti,</a:t>
            </a:r>
          </a:p>
          <a:p>
            <a:pPr marL="0" lvl="0" indent="-228600" algn="just">
              <a:buChar char="➔"/>
            </a:pPr>
            <a:r>
              <a:rPr lang="it-IT" sz="2200">
                <a:latin typeface="Lucida Sans" pitchFamily="34"/>
              </a:rPr>
              <a:t>sistema </a:t>
            </a:r>
            <a:r>
              <a:rPr lang="it-IT" sz="2200" i="1">
                <a:latin typeface="Lucida Sans" pitchFamily="34"/>
              </a:rPr>
              <a:t>Synapsis</a:t>
            </a:r>
            <a:r>
              <a:rPr lang="it-IT" sz="2200">
                <a:latin typeface="Lucida Sans" pitchFamily="34"/>
              </a:rPr>
              <a:t> di interconnessione tra i MMG, i MCA ed il </a:t>
            </a:r>
            <a:r>
              <a:rPr lang="it-IT" sz="2200" i="1">
                <a:latin typeface="Lucida Sans" pitchFamily="34"/>
              </a:rPr>
              <a:t>server,</a:t>
            </a:r>
          </a:p>
          <a:p>
            <a:pPr marL="0" lvl="0" indent="-228600" algn="just">
              <a:buChar char="➔"/>
            </a:pPr>
            <a:r>
              <a:rPr lang="it-IT" sz="2200" i="1">
                <a:latin typeface="Lucida Sans" pitchFamily="34"/>
              </a:rPr>
              <a:t>OSM–connector</a:t>
            </a:r>
            <a:r>
              <a:rPr lang="it-IT" sz="2200">
                <a:latin typeface="Lucida Sans" pitchFamily="34"/>
              </a:rPr>
              <a:t> per supportare sistema</a:t>
            </a:r>
            <a:r>
              <a:rPr lang="it-IT" sz="2200" i="1">
                <a:latin typeface="Lucida Sans" pitchFamily="34"/>
              </a:rPr>
              <a:t> Synapsis</a:t>
            </a:r>
            <a:r>
              <a:rPr lang="it-IT" sz="2200">
                <a:latin typeface="Lucida Sans" pitchFamily="34"/>
              </a:rPr>
              <a:t>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400"/>
              <a:t>Cartella Condivisa  Territoriale- SINTESI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it-IT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it-IT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endParaRPr lang="it-IT" sz="2400"/>
          </a:p>
          <a:p>
            <a:pPr lvl="0"/>
            <a:r>
              <a:rPr lang="it-IT" sz="2800"/>
              <a:t>Attori: medici di mmg e  medici di CA e Pediatri di libera scelta</a:t>
            </a:r>
          </a:p>
          <a:p>
            <a:pPr lvl="0"/>
            <a:r>
              <a:rPr lang="it-IT" sz="2800"/>
              <a:t>Ambito territoriale: ASL FR con bacino d'utenza di circa 500.000  utenze.</a:t>
            </a:r>
          </a:p>
          <a:p>
            <a:pPr lvl="0"/>
            <a:r>
              <a:rPr lang="it-IT" sz="2800"/>
              <a:t>Durata:  	anni 2</a:t>
            </a:r>
          </a:p>
          <a:p>
            <a:pPr lvl="0"/>
            <a:r>
              <a:rPr lang="it-IT" sz="2800"/>
              <a:t>Indicatori: riduzione dei  ricoveri inpropri</a:t>
            </a:r>
          </a:p>
          <a:p>
            <a:pPr lvl="0"/>
            <a:r>
              <a:rPr lang="it-IT" sz="2800" b="1"/>
              <a:t>Risultati attesi: reale presa in carico del paziente H24 e 7/7 giorni.</a:t>
            </a:r>
          </a:p>
          <a:p>
            <a:pPr lvl="0"/>
            <a:endParaRPr lang="it-IT" sz="2800"/>
          </a:p>
          <a:p>
            <a:pPr lvl="0"/>
            <a:endParaRPr lang="it-IT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321</Words>
  <Application>Microsoft Office PowerPoint</Application>
  <PresentationFormat>Presentazione su schermo (4:3)</PresentationFormat>
  <Paragraphs>53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Predefinito</vt:lpstr>
      <vt:lpstr> PROGETTO</vt:lpstr>
      <vt:lpstr>LA CONTINUITA' INFORMATIVA ("CARTELLA WEB H24 ")</vt:lpstr>
      <vt:lpstr>Diapositiva 3</vt:lpstr>
      <vt:lpstr>Software e tecnologia</vt:lpstr>
      <vt:lpstr>Cartella Condivisa  Territoriale- SINTESI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PROGETTO</dc:title>
  <dc:creator>vincenzo </dc:creator>
  <cp:lastModifiedBy>Attilio</cp:lastModifiedBy>
  <cp:revision>45</cp:revision>
  <dcterms:created xsi:type="dcterms:W3CDTF">2012-02-26T08:07:07Z</dcterms:created>
  <dcterms:modified xsi:type="dcterms:W3CDTF">2012-03-08T11:39:22Z</dcterms:modified>
</cp:coreProperties>
</file>