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65" r:id="rId5"/>
    <p:sldId id="260" r:id="rId6"/>
    <p:sldId id="277" r:id="rId7"/>
    <p:sldId id="272" r:id="rId8"/>
    <p:sldId id="261" r:id="rId9"/>
    <p:sldId id="273" r:id="rId10"/>
    <p:sldId id="270" r:id="rId11"/>
    <p:sldId id="280" r:id="rId12"/>
    <p:sldId id="262" r:id="rId13"/>
    <p:sldId id="276" r:id="rId14"/>
    <p:sldId id="263" r:id="rId15"/>
    <p:sldId id="264" r:id="rId16"/>
    <p:sldId id="259" r:id="rId17"/>
    <p:sldId id="274" r:id="rId18"/>
    <p:sldId id="275" r:id="rId19"/>
    <p:sldId id="281" r:id="rId20"/>
    <p:sldId id="278" r:id="rId21"/>
    <p:sldId id="279" r:id="rId22"/>
    <p:sldId id="269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>
        <p:scale>
          <a:sx n="90" d="100"/>
          <a:sy n="90" d="100"/>
        </p:scale>
        <p:origin x="-14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it-IT" sz="5400" dirty="0"/>
              <a:t>Esiti</a:t>
            </a:r>
            <a:r>
              <a:rPr lang="it-IT" sz="5400" baseline="0" dirty="0"/>
              <a:t> </a:t>
            </a:r>
            <a:r>
              <a:rPr lang="it-IT" sz="5400" baseline="0" dirty="0" smtClean="0"/>
              <a:t>2008-2011</a:t>
            </a:r>
            <a:r>
              <a:rPr lang="it-IT" sz="3200" baseline="0" dirty="0" smtClean="0"/>
              <a:t>(aprile) </a:t>
            </a:r>
          </a:p>
          <a:p>
            <a:pPr>
              <a:defRPr sz="4800"/>
            </a:pPr>
            <a:r>
              <a:rPr lang="it-IT" sz="4800" baseline="0" dirty="0" smtClean="0"/>
              <a:t> </a:t>
            </a:r>
            <a:r>
              <a:rPr lang="it-IT" sz="4400" baseline="0" dirty="0" smtClean="0"/>
              <a:t>490 Pazienti   Età  &gt;79 </a:t>
            </a:r>
            <a:endParaRPr lang="it-IT" sz="4400" dirty="0"/>
          </a:p>
        </c:rich>
      </c:tx>
      <c:layout>
        <c:manualLayout>
          <c:xMode val="edge"/>
          <c:yMode val="edge"/>
          <c:x val="1.7287830087844656E-2"/>
          <c:y val="2.81168747320306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46"/>
          <c:dPt>
            <c:idx val="0"/>
            <c:bubble3D val="0"/>
            <c:explosion val="52"/>
          </c:dPt>
          <c:dPt>
            <c:idx val="1"/>
            <c:bubble3D val="0"/>
            <c:explosion val="33"/>
          </c:dPt>
          <c:dPt>
            <c:idx val="2"/>
            <c:bubble3D val="0"/>
            <c:explosion val="50"/>
          </c:dPt>
          <c:dPt>
            <c:idx val="3"/>
            <c:bubble3D val="0"/>
            <c:explosion val="16"/>
          </c:dPt>
          <c:dLbls>
            <c:dLbl>
              <c:idx val="0"/>
              <c:layout>
                <c:manualLayout>
                  <c:x val="6.1209317585301806E-2"/>
                  <c:y val="-4.5355788859726062E-3"/>
                </c:manualLayout>
              </c:layout>
              <c:spPr>
                <a:ln w="3810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950787401574871E-2"/>
                  <c:y val="9.12875473899095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08902012248468"/>
                  <c:y val="-5.24380285797608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754374453193795E-2"/>
                  <c:y val="3.0993000874890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Foglio1!$B$4:$B$7</c:f>
              <c:strCache>
                <c:ptCount val="4"/>
                <c:pt idx="0">
                  <c:v>ricovero H</c:v>
                </c:pt>
                <c:pt idx="1">
                  <c:v>decesso</c:v>
                </c:pt>
                <c:pt idx="2">
                  <c:v>migliorati</c:v>
                </c:pt>
                <c:pt idx="3">
                  <c:v>scad periodo</c:v>
                </c:pt>
              </c:strCache>
            </c:strRef>
          </c:cat>
          <c:val>
            <c:numRef>
              <c:f>Foglio1!$F$4:$F$7</c:f>
              <c:numCache>
                <c:formatCode>0.0</c:formatCode>
                <c:ptCount val="4"/>
                <c:pt idx="0">
                  <c:v>17.666666666666668</c:v>
                </c:pt>
                <c:pt idx="1">
                  <c:v>12</c:v>
                </c:pt>
                <c:pt idx="2">
                  <c:v>56.666666666666522</c:v>
                </c:pt>
                <c:pt idx="3">
                  <c:v>14.333333333333334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07798-A5E9-4296-ADCC-B4E13313E139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0BF0-5799-4FF2-AD67-4F03DC4372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6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73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75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11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4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6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43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0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9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15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55F8-56F0-4459-8115-8B0A2E8F1DAB}" type="datetimeFigureOut">
              <a:rPr lang="it-IT" smtClean="0"/>
              <a:t>09/03/2012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BF2D-F0F0-463D-939A-6F583FB0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Richards%20S%22%5bAuthor%5d" TargetMode="External"/><Relationship Id="rId3" Type="http://schemas.openxmlformats.org/officeDocument/2006/relationships/hyperlink" Target="http://www.ncbi.nlm.nih.gov/pubmed?term=%22Doll%20H%22%5bAuthor%5d" TargetMode="External"/><Relationship Id="rId7" Type="http://schemas.openxmlformats.org/officeDocument/2006/relationships/hyperlink" Target="http://www.ncbi.nlm.nih.gov/pubmed?term=%22Langhorne%20P%22%5bAuthor%5d" TargetMode="External"/><Relationship Id="rId2" Type="http://schemas.openxmlformats.org/officeDocument/2006/relationships/hyperlink" Target="http://www.ncbi.nlm.nih.gov/pubmed?term=%22Shepperd%20S%22%5bAuthor%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%22Iliffe%20S%22%5bAuthor%5d" TargetMode="External"/><Relationship Id="rId5" Type="http://schemas.openxmlformats.org/officeDocument/2006/relationships/hyperlink" Target="http://www.ncbi.nlm.nih.gov/pubmed?term=%22Gladman%20J%22%5bAuthor%5d" TargetMode="External"/><Relationship Id="rId10" Type="http://schemas.openxmlformats.org/officeDocument/2006/relationships/hyperlink" Target="http://www.ncbi.nlm.nih.gov/pubmed?term=%22Harris%20R%22%5bAuthor%5d" TargetMode="External"/><Relationship Id="rId4" Type="http://schemas.openxmlformats.org/officeDocument/2006/relationships/hyperlink" Target="http://www.ncbi.nlm.nih.gov/pubmed?term=%22Broad%20J%22%5bAuthor%5d" TargetMode="External"/><Relationship Id="rId9" Type="http://schemas.openxmlformats.org/officeDocument/2006/relationships/hyperlink" Target="http://www.ncbi.nlm.nih.gov/pubmed?term=%22Martin%20F%22%5bAuthor%5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3"/>
            <a:ext cx="3166900" cy="155886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" y="1268760"/>
            <a:ext cx="878497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21000" r="25000" b="11111"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16667" r="23358" b="3436"/>
          <a:stretch/>
        </p:blipFill>
        <p:spPr bwMode="auto">
          <a:xfrm>
            <a:off x="-108520" y="8806"/>
            <a:ext cx="9359328" cy="684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403073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30213"/>
              </p:ext>
            </p:extLst>
          </p:nvPr>
        </p:nvGraphicFramePr>
        <p:xfrm>
          <a:off x="0" y="0"/>
          <a:ext cx="9144000" cy="645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3" imgW="10055352" imgH="7269175" progId="">
                  <p:embed/>
                </p:oleObj>
              </mc:Choice>
              <mc:Fallback>
                <p:oleObj r:id="rId3" imgW="10055352" imgH="72691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45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76056" y="64533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Legge 325 – 326 Regione  Lazio 2008 </a:t>
            </a:r>
            <a:endParaRPr lang="it-IT" sz="16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187624" y="1412776"/>
            <a:ext cx="1224136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331640" y="1340768"/>
            <a:ext cx="1080120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1403648" y="836712"/>
            <a:ext cx="4320480" cy="5040560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tangolo arrotondato 49"/>
          <p:cNvSpPr/>
          <p:nvPr/>
        </p:nvSpPr>
        <p:spPr>
          <a:xfrm>
            <a:off x="3923928" y="1556792"/>
            <a:ext cx="86409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OSPEDALE VIRTUALE </a:t>
            </a:r>
          </a:p>
          <a:p>
            <a:pPr algn="ctr"/>
            <a:endParaRPr lang="it-IT" dirty="0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dirty="0">
                <a:solidFill>
                  <a:srgbClr val="FF3300"/>
                </a:solidFill>
              </a:rPr>
              <a:t>Diagramma 1 :processo assistenziale per la presa in carico di un assistito  in ADI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16200000">
            <a:off x="200819" y="743744"/>
            <a:ext cx="598488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familiari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16200000">
            <a:off x="-793" y="1989931"/>
            <a:ext cx="12382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MMG/PLS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6200000">
            <a:off x="-161131" y="3409157"/>
            <a:ext cx="14795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CAD distrett.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rot="16200000">
            <a:off x="-34131" y="4866482"/>
            <a:ext cx="12255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Erog accr.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6200000">
            <a:off x="10319" y="5723731"/>
            <a:ext cx="895350" cy="91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Ser. Soc. Com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259632" y="1484784"/>
            <a:ext cx="216024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Valutazione Multidimensionale </a:t>
            </a:r>
          </a:p>
          <a:p>
            <a:pPr algn="ctr"/>
            <a:r>
              <a:rPr lang="it-IT" sz="1000" dirty="0"/>
              <a:t> con </a:t>
            </a:r>
            <a:r>
              <a:rPr lang="it-IT" sz="1000" dirty="0" smtClean="0"/>
              <a:t>Piano </a:t>
            </a:r>
            <a:r>
              <a:rPr lang="it-IT" sz="1000" dirty="0" err="1" smtClean="0"/>
              <a:t>Ass</a:t>
            </a:r>
            <a:r>
              <a:rPr lang="it-IT" sz="1000" dirty="0" smtClean="0"/>
              <a:t> </a:t>
            </a:r>
            <a:r>
              <a:rPr lang="it-IT" sz="1000" dirty="0" err="1" smtClean="0"/>
              <a:t>Ind</a:t>
            </a:r>
            <a:r>
              <a:rPr lang="it-IT" sz="1000" dirty="0" smtClean="0"/>
              <a:t> </a:t>
            </a:r>
            <a:r>
              <a:rPr lang="it-IT" sz="1000" dirty="0"/>
              <a:t>(VMD/PAI</a:t>
            </a:r>
            <a:r>
              <a:rPr lang="it-IT" sz="1400" dirty="0"/>
              <a:t>)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115617" y="836613"/>
            <a:ext cx="1234618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/>
              <a:t>Segnalazione 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131840" y="764704"/>
            <a:ext cx="1152525" cy="360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Non necessaria AD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5148064" y="1484784"/>
            <a:ext cx="1152525" cy="3603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/>
              <a:t>Attivazione ADP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932040" y="1988840"/>
            <a:ext cx="1584176" cy="79208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Attivazione ADI</a:t>
            </a:r>
          </a:p>
          <a:p>
            <a:pPr algn="ctr"/>
            <a:r>
              <a:rPr lang="it-IT" sz="1000" dirty="0"/>
              <a:t>Per via informatica </a:t>
            </a:r>
            <a:r>
              <a:rPr lang="it-IT" sz="1000" dirty="0" smtClean="0"/>
              <a:t> richiesta </a:t>
            </a:r>
          </a:p>
          <a:p>
            <a:pPr algn="ctr"/>
            <a:r>
              <a:rPr lang="it-IT" sz="1000" dirty="0" smtClean="0"/>
              <a:t>Operatori o </a:t>
            </a:r>
          </a:p>
          <a:p>
            <a:pPr algn="ctr"/>
            <a:r>
              <a:rPr lang="it-IT" sz="1000" dirty="0" smtClean="0"/>
              <a:t>scelta pacchetto assistenziale </a:t>
            </a:r>
            <a:endParaRPr lang="it-IT" sz="1000" dirty="0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1332136" y="3141663"/>
            <a:ext cx="863600" cy="1008062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 err="1" smtClean="0"/>
              <a:t>Counseling</a:t>
            </a:r>
            <a:endParaRPr lang="it-IT" sz="1000" dirty="0" smtClean="0"/>
          </a:p>
          <a:p>
            <a:pPr algn="ctr"/>
            <a:r>
              <a:rPr lang="it-IT" sz="1000" dirty="0" smtClean="0"/>
              <a:t>Informazione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732240" y="1916832"/>
            <a:ext cx="1008062" cy="720725"/>
          </a:xfrm>
          <a:prstGeom prst="flowChartInternalStorag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 err="1"/>
              <a:t>Registr</a:t>
            </a:r>
            <a:r>
              <a:rPr lang="it-IT" sz="1000" dirty="0"/>
              <a:t>. ed</a:t>
            </a:r>
          </a:p>
          <a:p>
            <a:pPr algn="ctr"/>
            <a:r>
              <a:rPr lang="it-IT" sz="1000" dirty="0"/>
              <a:t> </a:t>
            </a:r>
            <a:r>
              <a:rPr lang="it-IT" sz="1000" dirty="0" err="1"/>
              <a:t>apert.cartella</a:t>
            </a:r>
            <a:r>
              <a:rPr lang="it-IT" dirty="0"/>
              <a:t> 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4572000" y="3213472"/>
            <a:ext cx="2663825" cy="863600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Commissione valutativa distrettuale , </a:t>
            </a:r>
          </a:p>
          <a:p>
            <a:pPr algn="ctr"/>
            <a:r>
              <a:rPr lang="it-IT" sz="1000" dirty="0" smtClean="0"/>
              <a:t>In caso di  grande intensità assistenziale </a:t>
            </a:r>
            <a:endParaRPr lang="it-IT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835696" y="2013966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1835796" y="2373832"/>
            <a:ext cx="246890" cy="49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4572000" y="4797152"/>
            <a:ext cx="2376264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Valutazione della richiesta</a:t>
            </a:r>
          </a:p>
          <a:p>
            <a:pPr algn="ctr"/>
            <a:r>
              <a:rPr lang="it-IT" sz="1000" dirty="0"/>
              <a:t> di assistenza</a:t>
            </a:r>
            <a:r>
              <a:rPr lang="it-IT" dirty="0"/>
              <a:t> </a:t>
            </a:r>
            <a:r>
              <a:rPr lang="it-IT" sz="1000" dirty="0"/>
              <a:t>, con </a:t>
            </a:r>
            <a:r>
              <a:rPr lang="it-IT" sz="1000" dirty="0" smtClean="0"/>
              <a:t>eventuale partecipazione</a:t>
            </a:r>
            <a:endParaRPr lang="it-IT" sz="1000" dirty="0"/>
          </a:p>
          <a:p>
            <a:pPr algn="ctr"/>
            <a:r>
              <a:rPr lang="it-IT" sz="1000" dirty="0"/>
              <a:t> alla commissione valutativa distrettuale</a:t>
            </a:r>
            <a:r>
              <a:rPr lang="it-IT" dirty="0"/>
              <a:t> 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8100441" y="1701254"/>
            <a:ext cx="100806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/>
              <a:t>Presa in carico</a:t>
            </a:r>
          </a:p>
          <a:p>
            <a:pPr algn="ctr"/>
            <a:r>
              <a:rPr lang="it-IT" sz="1000"/>
              <a:t> sanitaria  medica </a:t>
            </a:r>
          </a:p>
          <a:p>
            <a:pPr algn="ctr"/>
            <a:r>
              <a:rPr lang="it-IT" sz="1000"/>
              <a:t>( MMG)</a:t>
            </a:r>
            <a:r>
              <a:rPr lang="it-IT"/>
              <a:t> 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5292080" y="4077072"/>
            <a:ext cx="1" cy="72007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6588224" y="4293096"/>
            <a:ext cx="115212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8100441" y="2625179"/>
            <a:ext cx="1008063" cy="2244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/>
              <a:t>Presa in </a:t>
            </a:r>
          </a:p>
          <a:p>
            <a:pPr algn="ctr"/>
            <a:r>
              <a:rPr lang="it-IT" sz="1000"/>
              <a:t>carico</a:t>
            </a:r>
          </a:p>
          <a:p>
            <a:pPr algn="ctr"/>
            <a:r>
              <a:rPr lang="it-IT" sz="1000"/>
              <a:t> sanitaria </a:t>
            </a:r>
          </a:p>
          <a:p>
            <a:pPr algn="ctr"/>
            <a:r>
              <a:rPr lang="it-IT" sz="1000"/>
              <a:t>non medica</a:t>
            </a:r>
          </a:p>
          <a:p>
            <a:pPr algn="ctr"/>
            <a:r>
              <a:rPr lang="it-IT" sz="1000"/>
              <a:t>(Erog. </a:t>
            </a:r>
          </a:p>
          <a:p>
            <a:pPr algn="ctr"/>
            <a:r>
              <a:rPr lang="it-IT" sz="1000"/>
              <a:t>Accreditati)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8100441" y="4874666"/>
            <a:ext cx="1008063" cy="1650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Presa in carico </a:t>
            </a:r>
          </a:p>
          <a:p>
            <a:pPr algn="ctr"/>
            <a:r>
              <a:rPr lang="it-IT" sz="1000" dirty="0" smtClean="0"/>
              <a:t>Sociosanitaria</a:t>
            </a:r>
            <a:endParaRPr lang="it-IT" dirty="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499992" y="5949280"/>
            <a:ext cx="230346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/>
              <a:t>Partecipazione alla valutazione </a:t>
            </a:r>
          </a:p>
          <a:p>
            <a:pPr algn="ctr"/>
            <a:r>
              <a:rPr lang="it-IT" sz="1000" dirty="0"/>
              <a:t>del PAI (proposto dal MMG), </a:t>
            </a:r>
          </a:p>
          <a:p>
            <a:pPr algn="ctr"/>
            <a:r>
              <a:rPr lang="it-IT" sz="1000" dirty="0"/>
              <a:t>in caso di bisogno sociale</a:t>
            </a:r>
            <a:r>
              <a:rPr lang="it-IT" dirty="0"/>
              <a:t> </a:t>
            </a: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3923928" y="3716338"/>
            <a:ext cx="372" cy="259298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924300" y="3716338"/>
            <a:ext cx="6477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6804248" y="6093294"/>
            <a:ext cx="936104" cy="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3707904" y="2204864"/>
            <a:ext cx="12241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V="1">
            <a:off x="3491880" y="1124742"/>
            <a:ext cx="0" cy="100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1763688" y="1196975"/>
            <a:ext cx="0" cy="287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7740079" y="1701254"/>
            <a:ext cx="360362" cy="4824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 rot="16200000">
            <a:off x="5507507" y="3943799"/>
            <a:ext cx="4824536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EQUIPE     TERRITORIALE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V="1">
            <a:off x="6444208" y="2348880"/>
            <a:ext cx="28803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2123728" y="2157808"/>
            <a:ext cx="1543591" cy="91115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 dirty="0" smtClean="0"/>
              <a:t>Comunicazione x  </a:t>
            </a:r>
          </a:p>
          <a:p>
            <a:pPr algn="ctr"/>
            <a:r>
              <a:rPr lang="it-IT" sz="1000" dirty="0" smtClean="0"/>
              <a:t>accettazione  </a:t>
            </a:r>
          </a:p>
          <a:p>
            <a:pPr algn="ctr"/>
            <a:r>
              <a:rPr lang="it-IT" sz="1000" dirty="0" smtClean="0"/>
              <a:t>PAI</a:t>
            </a:r>
            <a:endParaRPr lang="it-IT" sz="1000" dirty="0"/>
          </a:p>
          <a:p>
            <a:pPr algn="ctr"/>
            <a:r>
              <a:rPr lang="it-IT" sz="1000" dirty="0"/>
              <a:t>Per via </a:t>
            </a:r>
            <a:r>
              <a:rPr lang="it-IT" sz="1000" dirty="0" smtClean="0"/>
              <a:t>informatica  OV  CAD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>
            <a:off x="0" y="4437063"/>
            <a:ext cx="1042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3275856" y="4149080"/>
            <a:ext cx="1079500" cy="79216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000"/>
              <a:t>Assist. Sociale</a:t>
            </a:r>
            <a:r>
              <a:rPr lang="it-IT"/>
              <a:t> 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4716463" y="4211796"/>
            <a:ext cx="18717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000" dirty="0"/>
              <a:t>Coinvolgimento risorse esterne</a:t>
            </a:r>
            <a:r>
              <a:rPr lang="it-IT" dirty="0"/>
              <a:t> </a:t>
            </a: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flipH="1">
            <a:off x="5292080" y="2708920"/>
            <a:ext cx="0" cy="5040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47" name="Connettore 2 46"/>
          <p:cNvCxnSpPr>
            <a:stCxn id="21" idx="0"/>
            <a:endCxn id="20" idx="2"/>
          </p:cNvCxnSpPr>
          <p:nvPr/>
        </p:nvCxnSpPr>
        <p:spPr>
          <a:xfrm rot="5400000" flipH="1" flipV="1">
            <a:off x="6282135" y="2259336"/>
            <a:ext cx="575915" cy="1332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32" idx="0"/>
            <a:endCxn id="31" idx="1"/>
          </p:cNvCxnSpPr>
          <p:nvPr/>
        </p:nvCxnSpPr>
        <p:spPr>
          <a:xfrm rot="5400000" flipH="1" flipV="1">
            <a:off x="4193865" y="6003193"/>
            <a:ext cx="3619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a 53"/>
          <p:cNvCxnSpPr>
            <a:stCxn id="15" idx="2"/>
            <a:endCxn id="19" idx="2"/>
          </p:cNvCxnSpPr>
          <p:nvPr/>
        </p:nvCxnSpPr>
        <p:spPr>
          <a:xfrm>
            <a:off x="1269944" y="1016794"/>
            <a:ext cx="493992" cy="3132931"/>
          </a:xfrm>
          <a:prstGeom prst="bentConnector4">
            <a:avLst>
              <a:gd name="adj1" fmla="val -25127"/>
              <a:gd name="adj2" fmla="val 1072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stCxn id="19" idx="1"/>
            <a:endCxn id="14" idx="1"/>
          </p:cNvCxnSpPr>
          <p:nvPr/>
        </p:nvCxnSpPr>
        <p:spPr>
          <a:xfrm rot="10800000">
            <a:off x="1259632" y="1772916"/>
            <a:ext cx="72504" cy="1872778"/>
          </a:xfrm>
          <a:prstGeom prst="bentConnector3">
            <a:avLst>
              <a:gd name="adj1" fmla="val 4152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/>
          <p:cNvSpPr/>
          <p:nvPr/>
        </p:nvSpPr>
        <p:spPr>
          <a:xfrm>
            <a:off x="2339752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Controllo</a:t>
            </a:r>
            <a:r>
              <a:rPr lang="it-IT" dirty="0" smtClean="0"/>
              <a:t> </a:t>
            </a:r>
            <a:endParaRPr lang="it-IT" sz="1200" dirty="0" smtClean="0"/>
          </a:p>
          <a:p>
            <a:pPr algn="ctr"/>
            <a:r>
              <a:rPr lang="it-IT" sz="1600" dirty="0" smtClean="0"/>
              <a:t>Valutazione </a:t>
            </a:r>
            <a:endParaRPr lang="it-IT" sz="1600" dirty="0"/>
          </a:p>
        </p:txBody>
      </p:sp>
      <p:sp>
        <p:nvSpPr>
          <p:cNvPr id="66" name="Parentesi graffa aperta 65"/>
          <p:cNvSpPr/>
          <p:nvPr/>
        </p:nvSpPr>
        <p:spPr>
          <a:xfrm>
            <a:off x="3563888" y="1340768"/>
            <a:ext cx="504056" cy="532859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688" y="65808"/>
            <a:ext cx="319201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ADI controcorrente 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373216"/>
            <a:ext cx="36588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Budget 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372200" y="3105834"/>
            <a:ext cx="248376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Utilizzo  ICT 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11584" y="5330848"/>
            <a:ext cx="314663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Esplicitazione responsabilità 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68240"/>
            <a:ext cx="365888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Integrazione gestionale  </a:t>
            </a:r>
            <a:endParaRPr lang="it-IT" sz="3600" dirty="0"/>
          </a:p>
        </p:txBody>
      </p:sp>
      <p:sp>
        <p:nvSpPr>
          <p:cNvPr id="8" name="Ovale 7"/>
          <p:cNvSpPr/>
          <p:nvPr/>
        </p:nvSpPr>
        <p:spPr>
          <a:xfrm>
            <a:off x="251520" y="2348880"/>
            <a:ext cx="4593122" cy="216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solidFill>
                  <a:schemeClr val="tx1"/>
                </a:solidFill>
              </a:rPr>
              <a:t>OSPEDALE VIRTUALE </a:t>
            </a:r>
            <a:endParaRPr lang="it-IT" sz="5400" dirty="0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>
            <a:stCxn id="8" idx="0"/>
            <a:endCxn id="2" idx="2"/>
          </p:cNvCxnSpPr>
          <p:nvPr/>
        </p:nvCxnSpPr>
        <p:spPr>
          <a:xfrm rot="16200000" flipV="1">
            <a:off x="1595016" y="1395815"/>
            <a:ext cx="1082743" cy="823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8" idx="7"/>
            <a:endCxn id="7" idx="2"/>
          </p:cNvCxnSpPr>
          <p:nvPr/>
        </p:nvCxnSpPr>
        <p:spPr>
          <a:xfrm rot="5400000" flipH="1" flipV="1">
            <a:off x="4696394" y="744170"/>
            <a:ext cx="1396671" cy="2445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6"/>
            <a:endCxn id="5" idx="1"/>
          </p:cNvCxnSpPr>
          <p:nvPr/>
        </p:nvCxnSpPr>
        <p:spPr>
          <a:xfrm>
            <a:off x="4844642" y="3429000"/>
            <a:ext cx="152755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8" idx="5"/>
            <a:endCxn id="6" idx="0"/>
          </p:cNvCxnSpPr>
          <p:nvPr/>
        </p:nvCxnSpPr>
        <p:spPr>
          <a:xfrm rot="16200000" flipH="1">
            <a:off x="4809404" y="3555349"/>
            <a:ext cx="1138088" cy="2412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8" idx="4"/>
            <a:endCxn id="4" idx="0"/>
          </p:cNvCxnSpPr>
          <p:nvPr/>
        </p:nvCxnSpPr>
        <p:spPr>
          <a:xfrm flipH="1">
            <a:off x="2080961" y="4509120"/>
            <a:ext cx="46712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323528" y="0"/>
          <a:ext cx="835292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e 2"/>
          <p:cNvSpPr/>
          <p:nvPr/>
        </p:nvSpPr>
        <p:spPr>
          <a:xfrm>
            <a:off x="7380312" y="2744924"/>
            <a:ext cx="1368152" cy="13681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23568"/>
              </p:ext>
            </p:extLst>
          </p:nvPr>
        </p:nvGraphicFramePr>
        <p:xfrm>
          <a:off x="179512" y="1124744"/>
          <a:ext cx="8856984" cy="5433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4884"/>
                <a:gridCol w="4252100"/>
              </a:tblGrid>
              <a:tr h="241018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PUNTI DI FORZA </a:t>
                      </a: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Disponibilità h24 di prestazioni infermieristiche e mediche;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Percorsi di assistenza adattabili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Erogazione di prestazioni socio sanitarie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Responsabilizzazione </a:t>
                      </a:r>
                      <a:r>
                        <a:rPr lang="it-IT" sz="1400" dirty="0">
                          <a:effectLst/>
                        </a:rPr>
                        <a:t>da parte del MMG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Governo del sistema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Comunicazione esterna su sito internet efficace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429" marR="15429" marT="15429" marB="154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OPPORTUNITA' </a:t>
                      </a: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Miglioramento </a:t>
                      </a:r>
                      <a:r>
                        <a:rPr lang="it-IT" sz="1400" dirty="0">
                          <a:effectLst/>
                        </a:rPr>
                        <a:t>della qualità dell’assistenza;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Umanizzazione delle cure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Continuità “ospedaliera”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Diminuzione dei costi delle prestazioni/servizi e sociali per il paziente;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I</a:t>
                      </a:r>
                      <a:r>
                        <a:rPr lang="it-IT" sz="1400" dirty="0" smtClean="0">
                          <a:effectLst/>
                        </a:rPr>
                        <a:t>ndividuazione </a:t>
                      </a:r>
                      <a:r>
                        <a:rPr lang="it-IT" sz="1400" dirty="0">
                          <a:effectLst/>
                        </a:rPr>
                        <a:t>di indicatori di qualità e risultato per sperimentazione di DRG-Territoriali;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r>
                        <a:rPr lang="it-IT" sz="1400" dirty="0" smtClean="0">
                          <a:effectLst/>
                        </a:rPr>
                        <a:t>iglioramento </a:t>
                      </a:r>
                      <a:r>
                        <a:rPr lang="it-IT" sz="1400" dirty="0">
                          <a:effectLst/>
                        </a:rPr>
                        <a:t>e semplificazione dei processi di presa in carico del paziente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C</a:t>
                      </a:r>
                      <a:r>
                        <a:rPr lang="it-IT" sz="1400" dirty="0" smtClean="0">
                          <a:effectLst/>
                        </a:rPr>
                        <a:t>ollaborazione </a:t>
                      </a:r>
                      <a:r>
                        <a:rPr lang="it-IT" sz="1400" dirty="0">
                          <a:effectLst/>
                        </a:rPr>
                        <a:t>con i servizi sociali del Municipio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429" marR="15429" marT="15429" marB="15429"/>
                </a:tc>
              </a:tr>
              <a:tr h="302307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PUNTI DI DEBOLEZZA </a:t>
                      </a: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S</a:t>
                      </a:r>
                      <a:r>
                        <a:rPr lang="it-IT" sz="1400" dirty="0" smtClean="0">
                          <a:effectLst/>
                        </a:rPr>
                        <a:t>carsi </a:t>
                      </a:r>
                      <a:r>
                        <a:rPr lang="it-IT" sz="1400" dirty="0">
                          <a:effectLst/>
                        </a:rPr>
                        <a:t>controlli strutturati </a:t>
                      </a:r>
                      <a:r>
                        <a:rPr lang="it-IT" sz="1400" dirty="0" smtClean="0">
                          <a:effectLst/>
                        </a:rPr>
                        <a:t>da </a:t>
                      </a:r>
                      <a:r>
                        <a:rPr lang="it-IT" sz="1400" dirty="0">
                          <a:effectLst/>
                        </a:rPr>
                        <a:t>parte della ASL;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r>
                        <a:rPr lang="it-IT" sz="1400" dirty="0" smtClean="0">
                          <a:effectLst/>
                        </a:rPr>
                        <a:t>ancanza </a:t>
                      </a:r>
                      <a:r>
                        <a:rPr lang="it-IT" sz="1400" dirty="0">
                          <a:effectLst/>
                        </a:rPr>
                        <a:t>di collegamento informatico tra O.V. e CAD e scarsa conoscenza delle opportunità informatiche;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r>
                        <a:rPr lang="it-IT" sz="1400" dirty="0" smtClean="0">
                          <a:effectLst/>
                        </a:rPr>
                        <a:t>ancanza </a:t>
                      </a:r>
                      <a:r>
                        <a:rPr lang="it-IT" sz="1400" dirty="0">
                          <a:effectLst/>
                        </a:rPr>
                        <a:t>di specialisti 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Utilizzo di Specialisti propri </a:t>
                      </a:r>
                      <a:r>
                        <a:rPr lang="it-IT" sz="1400" dirty="0">
                          <a:effectLst/>
                        </a:rPr>
                        <a:t>della Coop.va.;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L</a:t>
                      </a:r>
                      <a:r>
                        <a:rPr lang="it-IT" sz="1400" dirty="0" smtClean="0">
                          <a:effectLst/>
                        </a:rPr>
                        <a:t>enta </a:t>
                      </a:r>
                      <a:r>
                        <a:rPr lang="it-IT" sz="1400" dirty="0">
                          <a:effectLst/>
                        </a:rPr>
                        <a:t>consegna dei referti da parte del  Laboratorio del Nuovo Regina Margherita;  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N</a:t>
                      </a:r>
                      <a:r>
                        <a:rPr lang="it-IT" sz="1400" dirty="0" smtClean="0">
                          <a:effectLst/>
                        </a:rPr>
                        <a:t>ecessità </a:t>
                      </a:r>
                      <a:r>
                        <a:rPr lang="it-IT" sz="1400" dirty="0">
                          <a:effectLst/>
                        </a:rPr>
                        <a:t>di poter utilizzare, con protocolli specifici, le consulenze di specialisti ASL , al di fuori delle liste di attesa normali;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S</a:t>
                      </a:r>
                      <a:r>
                        <a:rPr lang="it-IT" sz="1400" dirty="0" smtClean="0">
                          <a:effectLst/>
                        </a:rPr>
                        <a:t>carsa </a:t>
                      </a:r>
                      <a:r>
                        <a:rPr lang="it-IT" sz="1400" dirty="0">
                          <a:effectLst/>
                        </a:rPr>
                        <a:t>adesione da parte di tutti i MMG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429" marR="15429" marT="15429" marB="154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MINACCE </a:t>
                      </a:r>
                      <a:endParaRPr lang="it-IT" sz="1800" dirty="0" smtClean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 L’O.V. può divenire l’ospedale privato del MMG;</a:t>
                      </a: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Ricoveri impropri in assenza di sistemi di controllo;</a:t>
                      </a:r>
                    </a:p>
                    <a:p>
                      <a:pPr marL="45720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429" marR="15429" marT="15429" marB="15429"/>
                </a:tc>
              </a:tr>
            </a:tbl>
          </a:graphicData>
        </a:graphic>
      </p:graphicFrame>
      <p:pic>
        <p:nvPicPr>
          <p:cNvPr id="4097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" y="0"/>
            <a:ext cx="1907703" cy="8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14" y="195262"/>
            <a:ext cx="205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0" descr="sapien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65" y="76199"/>
            <a:ext cx="171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43408"/>
            <a:ext cx="3888433" cy="69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3" y="-243408"/>
            <a:ext cx="3312368" cy="67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3563888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0" y="-13273088"/>
            <a:ext cx="381864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2199926"/>
            <a:ext cx="316835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APPROPRIATEZZA    88%</a:t>
            </a:r>
          </a:p>
          <a:p>
            <a:r>
              <a:rPr lang="it-IT" sz="2400" dirty="0" smtClean="0"/>
              <a:t>INAPPROPRIATEZZA  8%</a:t>
            </a:r>
          </a:p>
          <a:p>
            <a:r>
              <a:rPr lang="it-IT" sz="2400" dirty="0" smtClean="0"/>
              <a:t>DUBBIA                       4%</a:t>
            </a:r>
            <a:endParaRPr lang="it-IT" sz="2400" dirty="0"/>
          </a:p>
        </p:txBody>
      </p:sp>
      <p:cxnSp>
        <p:nvCxnSpPr>
          <p:cNvPr id="4" name="Connettore 2 3"/>
          <p:cNvCxnSpPr>
            <a:endCxn id="2" idx="0"/>
          </p:cNvCxnSpPr>
          <p:nvPr/>
        </p:nvCxnSpPr>
        <p:spPr>
          <a:xfrm flipH="1">
            <a:off x="2051720" y="219992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stCxn id="2" idx="3"/>
          </p:cNvCxnSpPr>
          <p:nvPr/>
        </p:nvCxnSpPr>
        <p:spPr>
          <a:xfrm>
            <a:off x="3635896" y="2800091"/>
            <a:ext cx="1440160" cy="77292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789802" y="980728"/>
            <a:ext cx="410445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CAD :   RUOLO MARGINALE </a:t>
            </a:r>
            <a:endParaRPr lang="it-IT" sz="2400" dirty="0"/>
          </a:p>
        </p:txBody>
      </p:sp>
      <p:cxnSp>
        <p:nvCxnSpPr>
          <p:cNvPr id="9" name="Connettore 2 8"/>
          <p:cNvCxnSpPr>
            <a:stCxn id="7" idx="3"/>
          </p:cNvCxnSpPr>
          <p:nvPr/>
        </p:nvCxnSpPr>
        <p:spPr>
          <a:xfrm>
            <a:off x="6894258" y="1211561"/>
            <a:ext cx="1638182" cy="18640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822653" y="4357043"/>
            <a:ext cx="585380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PESO ELEVATO DELLA VALUTAZIONE  SOCIALE  </a:t>
            </a:r>
            <a:endParaRPr lang="it-IT" sz="2400" dirty="0"/>
          </a:p>
        </p:txBody>
      </p:sp>
      <p:cxnSp>
        <p:nvCxnSpPr>
          <p:cNvPr id="15" name="Connettore 2 14"/>
          <p:cNvCxnSpPr>
            <a:stCxn id="13" idx="0"/>
          </p:cNvCxnSpPr>
          <p:nvPr/>
        </p:nvCxnSpPr>
        <p:spPr>
          <a:xfrm flipV="1">
            <a:off x="5749555" y="2636913"/>
            <a:ext cx="1702765" cy="17201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/>
          <p:cNvSpPr txBox="1"/>
          <p:nvPr/>
        </p:nvSpPr>
        <p:spPr>
          <a:xfrm>
            <a:off x="600914" y="4987897"/>
            <a:ext cx="162233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+mn-lt"/>
                <a:cs typeface="+mn-cs"/>
              </a:rPr>
              <a:t>Il Paziente  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+mn-lt"/>
                <a:cs typeface="+mn-cs"/>
              </a:rPr>
              <a:t> la sua famiglia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11077" y="1368425"/>
            <a:ext cx="3960813" cy="7921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2 o più AFT  (40-60 medici tra MMG e CA)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stesso D</a:t>
            </a:r>
            <a:r>
              <a:rPr lang="it-IT" sz="1400" dirty="0" smtClean="0"/>
              <a:t>istretto  e/o Distretti vicini</a:t>
            </a:r>
            <a:endParaRPr lang="it-IT" sz="1400" dirty="0"/>
          </a:p>
        </p:txBody>
      </p:sp>
      <p:sp>
        <p:nvSpPr>
          <p:cNvPr id="5" name="Ovale 4"/>
          <p:cNvSpPr/>
          <p:nvPr/>
        </p:nvSpPr>
        <p:spPr>
          <a:xfrm>
            <a:off x="347514" y="2570162"/>
            <a:ext cx="1152525" cy="15843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COOP</a:t>
            </a:r>
          </a:p>
        </p:txBody>
      </p:sp>
      <p:cxnSp>
        <p:nvCxnSpPr>
          <p:cNvPr id="7" name="Connettore 2 6"/>
          <p:cNvCxnSpPr>
            <a:stCxn id="4" idx="1"/>
            <a:endCxn id="5" idx="0"/>
          </p:cNvCxnSpPr>
          <p:nvPr/>
        </p:nvCxnSpPr>
        <p:spPr>
          <a:xfrm flipH="1">
            <a:off x="923777" y="1764507"/>
            <a:ext cx="587300" cy="8056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5" idx="5"/>
            <a:endCxn id="13" idx="1"/>
          </p:cNvCxnSpPr>
          <p:nvPr/>
        </p:nvCxnSpPr>
        <p:spPr>
          <a:xfrm>
            <a:off x="1331256" y="3922468"/>
            <a:ext cx="2651782" cy="105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3983038" y="3573463"/>
            <a:ext cx="4105275" cy="7191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/>
                </a:solidFill>
              </a:rPr>
              <a:t>sede,condominio,riscaldamento,telefono,rete, telemedicina, VAC, telesorveglianza, </a:t>
            </a:r>
            <a:r>
              <a:rPr lang="it-IT" sz="1200" dirty="0" err="1">
                <a:solidFill>
                  <a:schemeClr val="tx1"/>
                </a:solidFill>
              </a:rPr>
              <a:t>ecc.ecc.</a:t>
            </a:r>
            <a:r>
              <a:rPr lang="it-IT" sz="1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989388" y="4283075"/>
            <a:ext cx="639762" cy="5762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err="1">
                <a:solidFill>
                  <a:schemeClr val="tx1"/>
                </a:solidFill>
              </a:rPr>
              <a:t>SW-gestionale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adi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4637088" y="4283075"/>
            <a:ext cx="1289050" cy="5762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err="1">
                <a:solidFill>
                  <a:schemeClr val="tx1"/>
                </a:solidFill>
              </a:rPr>
              <a:t>Call-Center</a:t>
            </a:r>
            <a:r>
              <a:rPr lang="it-IT" sz="1000" dirty="0">
                <a:solidFill>
                  <a:schemeClr val="tx1"/>
                </a:solidFill>
              </a:rPr>
              <a:t>: 8-20 </a:t>
            </a:r>
            <a:r>
              <a:rPr lang="it-IT" sz="1000" dirty="0" err="1">
                <a:solidFill>
                  <a:schemeClr val="tx1"/>
                </a:solidFill>
              </a:rPr>
              <a:t>lun-dom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934075" y="4283075"/>
            <a:ext cx="1008063" cy="5762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tx1"/>
                </a:solidFill>
              </a:rPr>
              <a:t>Personale interno : </a:t>
            </a:r>
            <a:r>
              <a:rPr lang="it-IT" sz="1000" dirty="0" err="1">
                <a:solidFill>
                  <a:schemeClr val="tx1"/>
                </a:solidFill>
              </a:rPr>
              <a:t>ammin,coord</a:t>
            </a:r>
            <a:r>
              <a:rPr lang="it-IT" sz="1000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18" name="Ovale 17"/>
          <p:cNvSpPr/>
          <p:nvPr/>
        </p:nvSpPr>
        <p:spPr>
          <a:xfrm>
            <a:off x="6228184" y="1133460"/>
            <a:ext cx="965026" cy="12848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SSR</a:t>
            </a:r>
          </a:p>
        </p:txBody>
      </p:sp>
      <p:cxnSp>
        <p:nvCxnSpPr>
          <p:cNvPr id="20" name="Connettore 2 19"/>
          <p:cNvCxnSpPr>
            <a:stCxn id="18" idx="2"/>
            <a:endCxn id="4" idx="3"/>
          </p:cNvCxnSpPr>
          <p:nvPr/>
        </p:nvCxnSpPr>
        <p:spPr>
          <a:xfrm flipH="1" flipV="1">
            <a:off x="5471890" y="1764507"/>
            <a:ext cx="756294" cy="11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828925" y="5445224"/>
            <a:ext cx="719138" cy="12969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PDTA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4788023" y="5516563"/>
            <a:ext cx="1872209" cy="123507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tx1"/>
                </a:solidFill>
              </a:rPr>
              <a:t>Personale </a:t>
            </a:r>
            <a:r>
              <a:rPr lang="it-IT" sz="1000" dirty="0" smtClean="0">
                <a:solidFill>
                  <a:schemeClr val="tx1"/>
                </a:solidFill>
              </a:rPr>
              <a:t>esterno/interno  </a:t>
            </a:r>
            <a:r>
              <a:rPr lang="it-IT" sz="1000" dirty="0">
                <a:solidFill>
                  <a:schemeClr val="tx1"/>
                </a:solidFill>
              </a:rPr>
              <a:t>:  INF, </a:t>
            </a:r>
            <a:r>
              <a:rPr lang="it-IT" sz="1000" dirty="0" smtClean="0">
                <a:solidFill>
                  <a:schemeClr val="tx1"/>
                </a:solidFill>
              </a:rPr>
              <a:t>FKT, OSS, </a:t>
            </a:r>
            <a:r>
              <a:rPr lang="it-IT" sz="1000" dirty="0" err="1" smtClean="0">
                <a:solidFill>
                  <a:schemeClr val="tx1"/>
                </a:solidFill>
              </a:rPr>
              <a:t>psicologo,logopedIsta</a:t>
            </a:r>
            <a:endParaRPr lang="it-IT" sz="1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tx1"/>
                </a:solidFill>
              </a:rPr>
              <a:t>Specialisti ASL  o ospedale </a:t>
            </a:r>
          </a:p>
        </p:txBody>
      </p:sp>
      <p:cxnSp>
        <p:nvCxnSpPr>
          <p:cNvPr id="28" name="Forma 27"/>
          <p:cNvCxnSpPr>
            <a:stCxn id="15" idx="2"/>
            <a:endCxn id="26" idx="0"/>
          </p:cNvCxnSpPr>
          <p:nvPr/>
        </p:nvCxnSpPr>
        <p:spPr>
          <a:xfrm rot="16200000" flipH="1">
            <a:off x="5174258" y="4966692"/>
            <a:ext cx="657225" cy="44251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6942138" y="4283075"/>
            <a:ext cx="1152525" cy="5762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8D9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tx1"/>
                </a:solidFill>
              </a:rPr>
              <a:t>Continuità assistenziale 20-8  </a:t>
            </a:r>
            <a:r>
              <a:rPr lang="it-IT" sz="1000" dirty="0" err="1">
                <a:solidFill>
                  <a:schemeClr val="tx1"/>
                </a:solidFill>
              </a:rPr>
              <a:t>sab</a:t>
            </a:r>
            <a:r>
              <a:rPr lang="it-IT" sz="1000" dirty="0">
                <a:solidFill>
                  <a:schemeClr val="tx1"/>
                </a:solidFill>
              </a:rPr>
              <a:t> e </a:t>
            </a:r>
            <a:r>
              <a:rPr lang="it-IT" sz="1000" dirty="0" err="1">
                <a:solidFill>
                  <a:schemeClr val="tx1"/>
                </a:solidFill>
              </a:rPr>
              <a:t>dom</a:t>
            </a:r>
            <a:r>
              <a:rPr lang="it-IT" sz="1000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33" name="Connettore 2 32"/>
          <p:cNvCxnSpPr>
            <a:stCxn id="25" idx="1"/>
            <a:endCxn id="34" idx="3"/>
          </p:cNvCxnSpPr>
          <p:nvPr/>
        </p:nvCxnSpPr>
        <p:spPr>
          <a:xfrm flipH="1" flipV="1">
            <a:off x="2223248" y="6079267"/>
            <a:ext cx="605677" cy="1445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antonio\AppData\Local\Microsoft\Windows\Temporary Internet Files\Content.IE5\WVT8BOTR\MCj042476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915" y="5430798"/>
            <a:ext cx="1622333" cy="1296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41" name="Connettore 4 40"/>
          <p:cNvCxnSpPr>
            <a:stCxn id="29" idx="2"/>
            <a:endCxn id="26" idx="6"/>
          </p:cNvCxnSpPr>
          <p:nvPr/>
        </p:nvCxnSpPr>
        <p:spPr>
          <a:xfrm rot="5400000">
            <a:off x="6451936" y="5067635"/>
            <a:ext cx="1274763" cy="858169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1511077" y="2133600"/>
            <a:ext cx="576263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UCP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2663602" y="2133600"/>
            <a:ext cx="503238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UCP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3166840" y="2133600"/>
            <a:ext cx="504825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UCP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3671665" y="2133600"/>
            <a:ext cx="503237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UCP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087340" y="2133600"/>
            <a:ext cx="576262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UCP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4174902" y="2133600"/>
            <a:ext cx="720725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N.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3983038" y="3284538"/>
            <a:ext cx="4103687" cy="2889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Struttura di </a:t>
            </a:r>
            <a:r>
              <a:rPr lang="it-IT" dirty="0" smtClean="0">
                <a:solidFill>
                  <a:schemeClr val="tx1"/>
                </a:solidFill>
              </a:rPr>
              <a:t>coordinamento  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Connettore 4 39"/>
          <p:cNvCxnSpPr>
            <a:stCxn id="16" idx="2"/>
            <a:endCxn id="26" idx="7"/>
          </p:cNvCxnSpPr>
          <p:nvPr/>
        </p:nvCxnSpPr>
        <p:spPr>
          <a:xfrm rot="5400000">
            <a:off x="5993031" y="5252360"/>
            <a:ext cx="838098" cy="5205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26" idx="2"/>
            <a:endCxn id="25" idx="3"/>
          </p:cNvCxnSpPr>
          <p:nvPr/>
        </p:nvCxnSpPr>
        <p:spPr>
          <a:xfrm flipH="1" flipV="1">
            <a:off x="3548063" y="6093718"/>
            <a:ext cx="1239960" cy="4038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5" name="Titolo 1"/>
          <p:cNvSpPr txBox="1">
            <a:spLocks/>
          </p:cNvSpPr>
          <p:nvPr/>
        </p:nvSpPr>
        <p:spPr bwMode="auto">
          <a:xfrm>
            <a:off x="446856" y="116631"/>
            <a:ext cx="8229600" cy="7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dirty="0">
                <a:latin typeface="Calibri" pitchFamily="34" charset="0"/>
              </a:rPr>
              <a:t>ADI </a:t>
            </a:r>
            <a:r>
              <a:rPr lang="it-IT" sz="3600" dirty="0" smtClean="0">
                <a:latin typeface="Calibri" pitchFamily="34" charset="0"/>
              </a:rPr>
              <a:t>        ipotesi : «modello operativo»</a:t>
            </a:r>
            <a:endParaRPr lang="it-IT" sz="3600" dirty="0">
              <a:latin typeface="Calibri" pitchFamily="34" charset="0"/>
            </a:endParaRPr>
          </a:p>
        </p:txBody>
      </p:sp>
      <p:cxnSp>
        <p:nvCxnSpPr>
          <p:cNvPr id="37" name="Connettore 4 36"/>
          <p:cNvCxnSpPr>
            <a:stCxn id="51" idx="2"/>
            <a:endCxn id="25" idx="0"/>
          </p:cNvCxnSpPr>
          <p:nvPr/>
        </p:nvCxnSpPr>
        <p:spPr>
          <a:xfrm rot="16200000" flipH="1">
            <a:off x="1575433" y="3832162"/>
            <a:ext cx="2952849" cy="273273"/>
          </a:xfrm>
          <a:prstGeom prst="bentConnector3">
            <a:avLst>
              <a:gd name="adj1" fmla="val 5741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53" idx="2"/>
          </p:cNvCxnSpPr>
          <p:nvPr/>
        </p:nvCxnSpPr>
        <p:spPr>
          <a:xfrm flipH="1">
            <a:off x="2915222" y="2492375"/>
            <a:ext cx="1008062" cy="560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52" idx="2"/>
          </p:cNvCxnSpPr>
          <p:nvPr/>
        </p:nvCxnSpPr>
        <p:spPr>
          <a:xfrm flipH="1">
            <a:off x="2889538" y="2492375"/>
            <a:ext cx="529715" cy="560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27" idx="2"/>
          </p:cNvCxnSpPr>
          <p:nvPr/>
        </p:nvCxnSpPr>
        <p:spPr>
          <a:xfrm>
            <a:off x="2375471" y="2492375"/>
            <a:ext cx="514067" cy="560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stCxn id="50" idx="2"/>
          </p:cNvCxnSpPr>
          <p:nvPr/>
        </p:nvCxnSpPr>
        <p:spPr>
          <a:xfrm>
            <a:off x="1799209" y="2492375"/>
            <a:ext cx="1116012" cy="560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4824190" y="2133600"/>
            <a:ext cx="647700" cy="358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N.</a:t>
            </a:r>
          </a:p>
        </p:txBody>
      </p:sp>
      <p:cxnSp>
        <p:nvCxnSpPr>
          <p:cNvPr id="45" name="Connettore 1 44"/>
          <p:cNvCxnSpPr>
            <a:stCxn id="30" idx="2"/>
          </p:cNvCxnSpPr>
          <p:nvPr/>
        </p:nvCxnSpPr>
        <p:spPr>
          <a:xfrm flipH="1">
            <a:off x="2889538" y="2492375"/>
            <a:ext cx="1645727" cy="560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/>
          <p:nvPr/>
        </p:nvSpPr>
        <p:spPr>
          <a:xfrm>
            <a:off x="7715200" y="952153"/>
            <a:ext cx="1223790" cy="1656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7815808" y="1008902"/>
            <a:ext cx="112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ACN  Art 59.B.7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7765504" y="1524904"/>
            <a:ext cx="122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ACN Biennio 08-09 Art 9</a:t>
            </a:r>
            <a:endParaRPr lang="it-IT" sz="1400" dirty="0"/>
          </a:p>
        </p:txBody>
      </p:sp>
      <p:sp>
        <p:nvSpPr>
          <p:cNvPr id="29702" name="CasellaDiTesto 29701"/>
          <p:cNvSpPr txBox="1"/>
          <p:nvPr/>
        </p:nvSpPr>
        <p:spPr>
          <a:xfrm>
            <a:off x="7895047" y="219908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AIR ?</a:t>
            </a:r>
            <a:endParaRPr lang="it-IT" sz="1400" dirty="0"/>
          </a:p>
        </p:txBody>
      </p:sp>
      <p:cxnSp>
        <p:nvCxnSpPr>
          <p:cNvPr id="29705" name="Connettore 2 29704"/>
          <p:cNvCxnSpPr>
            <a:stCxn id="60" idx="1"/>
            <a:endCxn id="18" idx="6"/>
          </p:cNvCxnSpPr>
          <p:nvPr/>
        </p:nvCxnSpPr>
        <p:spPr>
          <a:xfrm flipH="1" flipV="1">
            <a:off x="7193210" y="1775862"/>
            <a:ext cx="521990" cy="43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tonio\Desktop\attività in essere\O.V\ov 2009\nuovo_logo_ov_Images\nuovo_logo_ov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84776" cy="43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90212" y="5748875"/>
            <a:ext cx="40324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- COOPERATIVA ROMAMED SERVICE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 COOPERATIVA ROMAMEDICINA ONLUS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760635"/>
            <a:ext cx="446449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70 MEDICI DI MEDICINA GENERALE - ROMA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16216" y="6451115"/>
            <a:ext cx="20162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Dr. Antonio Calicchia 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400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15208" y="5311536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Juice ITC" pitchFamily="82" charset="0"/>
              </a:rPr>
              <a:t>Grazie per  l’ attenzione !</a:t>
            </a:r>
            <a:endParaRPr lang="it-IT" sz="6600" dirty="0">
              <a:latin typeface="Juice ITC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60232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-Seneca- 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45365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16632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Early</a:t>
            </a:r>
            <a:r>
              <a:rPr lang="it-IT" sz="2400" b="1" dirty="0" smtClean="0"/>
              <a:t> </a:t>
            </a:r>
            <a:r>
              <a:rPr lang="it-IT" sz="2400" b="1" dirty="0" err="1"/>
              <a:t>discharge</a:t>
            </a:r>
            <a:r>
              <a:rPr lang="it-IT" sz="2400" b="1" dirty="0"/>
              <a:t> hospital </a:t>
            </a:r>
            <a:r>
              <a:rPr lang="it-IT" sz="2400" b="1" dirty="0" err="1"/>
              <a:t>at</a:t>
            </a:r>
            <a:r>
              <a:rPr lang="it-IT" sz="2400" b="1" dirty="0"/>
              <a:t> home</a:t>
            </a:r>
            <a:r>
              <a:rPr lang="it-IT" sz="2400" b="1" dirty="0" smtClean="0"/>
              <a:t>.</a:t>
            </a:r>
          </a:p>
          <a:p>
            <a:endParaRPr lang="it-IT" b="1" dirty="0"/>
          </a:p>
          <a:p>
            <a:r>
              <a:rPr lang="it-IT" sz="1200" dirty="0" err="1">
                <a:hlinkClick r:id="rId2" action="ppaction://hlinkfile"/>
              </a:rPr>
              <a:t>Shepperd</a:t>
            </a:r>
            <a:r>
              <a:rPr lang="it-IT" sz="1200" dirty="0">
                <a:hlinkClick r:id="rId2" action="ppaction://hlinkfile"/>
              </a:rPr>
              <a:t> S</a:t>
            </a:r>
            <a:r>
              <a:rPr lang="it-IT" sz="1200" dirty="0"/>
              <a:t>, </a:t>
            </a:r>
            <a:r>
              <a:rPr lang="it-IT" sz="1200" dirty="0" err="1">
                <a:hlinkClick r:id="rId3" action="ppaction://hlinkfile"/>
              </a:rPr>
              <a:t>Doll</a:t>
            </a:r>
            <a:r>
              <a:rPr lang="it-IT" sz="1200" dirty="0">
                <a:hlinkClick r:id="rId3" action="ppaction://hlinkfile"/>
              </a:rPr>
              <a:t> H</a:t>
            </a:r>
            <a:r>
              <a:rPr lang="it-IT" sz="1200" dirty="0"/>
              <a:t>, </a:t>
            </a:r>
            <a:r>
              <a:rPr lang="it-IT" sz="1200" dirty="0" err="1">
                <a:hlinkClick r:id="rId4" action="ppaction://hlinkfile"/>
              </a:rPr>
              <a:t>Broad</a:t>
            </a:r>
            <a:r>
              <a:rPr lang="it-IT" sz="1200" dirty="0">
                <a:hlinkClick r:id="rId4" action="ppaction://hlinkfile"/>
              </a:rPr>
              <a:t> J</a:t>
            </a:r>
            <a:r>
              <a:rPr lang="it-IT" sz="1200" dirty="0"/>
              <a:t>, </a:t>
            </a:r>
            <a:r>
              <a:rPr lang="it-IT" sz="1200" dirty="0" err="1">
                <a:hlinkClick r:id="rId5" action="ppaction://hlinkfile"/>
              </a:rPr>
              <a:t>Gladman</a:t>
            </a:r>
            <a:r>
              <a:rPr lang="it-IT" sz="1200" dirty="0">
                <a:hlinkClick r:id="rId5" action="ppaction://hlinkfile"/>
              </a:rPr>
              <a:t> J</a:t>
            </a:r>
            <a:r>
              <a:rPr lang="it-IT" sz="1200" dirty="0"/>
              <a:t>, </a:t>
            </a:r>
            <a:r>
              <a:rPr lang="it-IT" sz="1200" dirty="0" err="1">
                <a:hlinkClick r:id="rId6" action="ppaction://hlinkfile"/>
              </a:rPr>
              <a:t>Iliffe</a:t>
            </a:r>
            <a:r>
              <a:rPr lang="it-IT" sz="1200" dirty="0">
                <a:hlinkClick r:id="rId6" action="ppaction://hlinkfile"/>
              </a:rPr>
              <a:t> S</a:t>
            </a:r>
            <a:r>
              <a:rPr lang="it-IT" sz="1200" dirty="0"/>
              <a:t>, </a:t>
            </a:r>
            <a:r>
              <a:rPr lang="it-IT" sz="1200" dirty="0" err="1">
                <a:hlinkClick r:id="rId7" action="ppaction://hlinkfile"/>
              </a:rPr>
              <a:t>Langhorne</a:t>
            </a:r>
            <a:r>
              <a:rPr lang="it-IT" sz="1200" dirty="0">
                <a:hlinkClick r:id="rId7" action="ppaction://hlinkfile"/>
              </a:rPr>
              <a:t> P</a:t>
            </a:r>
            <a:r>
              <a:rPr lang="it-IT" sz="1200" dirty="0"/>
              <a:t>, </a:t>
            </a:r>
            <a:r>
              <a:rPr lang="it-IT" sz="1200" dirty="0">
                <a:hlinkClick r:id="rId8" action="ppaction://hlinkfile"/>
              </a:rPr>
              <a:t>Richards S</a:t>
            </a:r>
            <a:r>
              <a:rPr lang="it-IT" sz="1200" dirty="0"/>
              <a:t>, </a:t>
            </a:r>
            <a:r>
              <a:rPr lang="it-IT" sz="1200" dirty="0">
                <a:hlinkClick r:id="rId9" action="ppaction://hlinkfile"/>
              </a:rPr>
              <a:t>Martin F</a:t>
            </a:r>
            <a:r>
              <a:rPr lang="it-IT" sz="1200" dirty="0"/>
              <a:t>, </a:t>
            </a:r>
            <a:r>
              <a:rPr lang="it-IT" sz="1200" dirty="0">
                <a:hlinkClick r:id="rId10" action="ppaction://hlinkfile"/>
              </a:rPr>
              <a:t>Harris R</a:t>
            </a:r>
            <a:r>
              <a:rPr lang="it-IT" sz="1200" dirty="0" smtClean="0"/>
              <a:t>.</a:t>
            </a:r>
            <a:endParaRPr lang="it-IT" sz="1200" b="1" dirty="0"/>
          </a:p>
          <a:p>
            <a:r>
              <a:rPr lang="it-IT" sz="1200" dirty="0" err="1"/>
              <a:t>Department</a:t>
            </a:r>
            <a:r>
              <a:rPr lang="it-IT" sz="1200" dirty="0"/>
              <a:t> of Public </a:t>
            </a:r>
            <a:r>
              <a:rPr lang="it-IT" sz="1200" dirty="0" err="1"/>
              <a:t>Health</a:t>
            </a:r>
            <a:r>
              <a:rPr lang="it-IT" sz="1200" dirty="0"/>
              <a:t>, </a:t>
            </a:r>
            <a:r>
              <a:rPr lang="it-IT" sz="1200" dirty="0" err="1"/>
              <a:t>University</a:t>
            </a:r>
            <a:r>
              <a:rPr lang="it-IT" sz="1200" dirty="0"/>
              <a:t> of </a:t>
            </a:r>
            <a:r>
              <a:rPr lang="it-IT" sz="1200" dirty="0" smtClean="0"/>
              <a:t>Oxford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251520" y="5218594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 AUTHORS</a:t>
            </a:r>
            <a:r>
              <a:rPr lang="en-US" sz="1400" b="1" dirty="0"/>
              <a:t>' CONCLUSIONS: </a:t>
            </a:r>
            <a:endParaRPr lang="en-US" sz="1400" b="1" dirty="0" smtClean="0"/>
          </a:p>
          <a:p>
            <a:endParaRPr lang="en-US" sz="1400" b="1" dirty="0"/>
          </a:p>
          <a:p>
            <a:r>
              <a:rPr lang="en-US" sz="1400" dirty="0"/>
              <a:t>Despite increasing interest in the potential of early discharge hospital at home services as a cheaper alternative to in-patient care, this review provides insufficient objective evidence of economic benefit or improved health outcomes.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6011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1. Non vi sono evidenze che pazienti in OD per dimissione </a:t>
            </a:r>
            <a:r>
              <a:rPr lang="it-IT" sz="1600" b="1" dirty="0" smtClean="0"/>
              <a:t>precoce abbiano </a:t>
            </a:r>
            <a:r>
              <a:rPr lang="it-IT" sz="1600" b="1" dirty="0"/>
              <a:t>un rischio di morte o </a:t>
            </a:r>
            <a:r>
              <a:rPr lang="it-IT" sz="1600" b="1" dirty="0" smtClean="0"/>
              <a:t>di riammissione </a:t>
            </a:r>
            <a:r>
              <a:rPr lang="it-IT" sz="1600" b="1" dirty="0"/>
              <a:t>in </a:t>
            </a:r>
            <a:r>
              <a:rPr lang="it-IT" sz="1600" b="1" dirty="0" smtClean="0"/>
              <a:t>ospedale superiore </a:t>
            </a:r>
            <a:r>
              <a:rPr lang="it-IT" sz="1600" b="1" dirty="0"/>
              <a:t>ai pazienti dimessi normalmente dall’ospedale.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2</a:t>
            </a:r>
            <a:r>
              <a:rPr lang="it-IT" sz="1600" b="1" dirty="0"/>
              <a:t>. I pazienti in OD hanno avuto un n. significativamente inferiore </a:t>
            </a:r>
            <a:r>
              <a:rPr lang="it-IT" sz="1600" b="1" dirty="0" smtClean="0"/>
              <a:t>di giorni </a:t>
            </a:r>
            <a:r>
              <a:rPr lang="it-IT" sz="1600" b="1" dirty="0"/>
              <a:t>di ospedalizzazione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3</a:t>
            </a:r>
            <a:r>
              <a:rPr lang="it-IT" sz="1600" b="1" dirty="0"/>
              <a:t>. Gli indici relativi alla qualità della vita o alla capacità di </a:t>
            </a:r>
            <a:r>
              <a:rPr lang="it-IT" sz="1600" b="1" dirty="0" smtClean="0"/>
              <a:t>svolgere le </a:t>
            </a:r>
            <a:r>
              <a:rPr lang="it-IT" sz="1600" b="1" dirty="0"/>
              <a:t>attività quotidiane (come vestirsi o faccende giornaliere) </a:t>
            </a:r>
            <a:r>
              <a:rPr lang="it-IT" sz="1600" b="1" dirty="0" smtClean="0"/>
              <a:t>non differivano </a:t>
            </a:r>
            <a:r>
              <a:rPr lang="it-IT" sz="1600" b="1" dirty="0"/>
              <a:t>nei 2 gruppi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4</a:t>
            </a:r>
            <a:r>
              <a:rPr lang="it-IT" sz="1600" b="1" dirty="0"/>
              <a:t>. I pazienti che hanno avuto un ictus o pazienti anziani </a:t>
            </a:r>
            <a:r>
              <a:rPr lang="it-IT" sz="1600" b="1" dirty="0" smtClean="0"/>
              <a:t>risultavano avere </a:t>
            </a:r>
            <a:r>
              <a:rPr lang="it-IT" sz="1600" b="1" dirty="0"/>
              <a:t>meno probabilità di essere ricoverati in case di cura </a:t>
            </a:r>
            <a:r>
              <a:rPr lang="it-IT" sz="1600" b="1" dirty="0" smtClean="0"/>
              <a:t>di riabilitazione </a:t>
            </a:r>
            <a:r>
              <a:rPr lang="it-IT" sz="1600" b="1" dirty="0"/>
              <a:t>o lungodegenze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5</a:t>
            </a:r>
            <a:r>
              <a:rPr lang="it-IT" sz="1600" b="1" dirty="0"/>
              <a:t>. I pazienti in OD erano più soddisfatti della loro cura a casa, </a:t>
            </a:r>
            <a:r>
              <a:rPr lang="it-IT" sz="1600" b="1" dirty="0" smtClean="0"/>
              <a:t>e anche </a:t>
            </a:r>
            <a:r>
              <a:rPr lang="it-IT" sz="1600" b="1" dirty="0"/>
              <a:t>il loro </a:t>
            </a:r>
            <a:r>
              <a:rPr lang="it-IT" sz="1600" b="1" dirty="0" err="1"/>
              <a:t>caregivers</a:t>
            </a:r>
            <a:r>
              <a:rPr lang="it-IT" sz="1600" b="1" dirty="0"/>
              <a:t> , nella maggior parte dei casi, non </a:t>
            </a:r>
            <a:r>
              <a:rPr lang="it-IT" sz="1600" b="1" dirty="0" smtClean="0"/>
              <a:t>ha riferito </a:t>
            </a:r>
            <a:r>
              <a:rPr lang="it-IT" sz="1600" b="1" dirty="0"/>
              <a:t>avere oneri supplementari.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6</a:t>
            </a:r>
            <a:r>
              <a:rPr lang="it-IT" sz="1600" b="1" dirty="0"/>
              <a:t>. Tuttavia, vi è scarsa evidenza di risparmi sui costi per il </a:t>
            </a:r>
            <a:r>
              <a:rPr lang="it-IT" sz="1600" b="1" dirty="0" smtClean="0"/>
              <a:t>sistema di </a:t>
            </a:r>
            <a:r>
              <a:rPr lang="it-IT" sz="1600" b="1" dirty="0"/>
              <a:t>OD per dimissione precoce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4536504" y="649514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 err="1">
                <a:hlinkClick r:id="" action="ppaction://hlinkfile" tooltip="Cochrane database of systematic reviews (Online)."/>
              </a:rPr>
              <a:t>Cochrane</a:t>
            </a:r>
            <a:r>
              <a:rPr lang="it-IT" sz="1000" dirty="0">
                <a:hlinkClick r:id="" action="ppaction://hlinkfile" tooltip="Cochrane database of systematic reviews (Online)."/>
              </a:rPr>
              <a:t> Database </a:t>
            </a:r>
            <a:r>
              <a:rPr lang="it-IT" sz="1000" dirty="0" err="1">
                <a:hlinkClick r:id="" action="ppaction://hlinkfile" tooltip="Cochrane database of systematic reviews (Online)."/>
              </a:rPr>
              <a:t>Syst</a:t>
            </a:r>
            <a:r>
              <a:rPr lang="it-IT" sz="1000" dirty="0">
                <a:hlinkClick r:id="" action="ppaction://hlinkfile" tooltip="Cochrane database of systematic reviews (Online)."/>
              </a:rPr>
              <a:t> Rev.</a:t>
            </a:r>
            <a:r>
              <a:rPr lang="it-IT" sz="1000" dirty="0"/>
              <a:t> 2009 </a:t>
            </a:r>
            <a:r>
              <a:rPr lang="it-IT" sz="1000" dirty="0" err="1"/>
              <a:t>Jan</a:t>
            </a:r>
            <a:r>
              <a:rPr lang="it-IT" sz="1000" dirty="0"/>
              <a:t> 21;(1):CD000356.</a:t>
            </a:r>
          </a:p>
        </p:txBody>
      </p:sp>
    </p:spTree>
    <p:extLst>
      <p:ext uri="{BB962C8B-B14F-4D97-AF65-F5344CB8AC3E}">
        <p14:creationId xmlns:p14="http://schemas.microsoft.com/office/powerpoint/2010/main" val="2957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55679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2.7 Centralità delle cure primarie e delle strutture territoriali</a:t>
            </a:r>
          </a:p>
          <a:p>
            <a:r>
              <a:rPr lang="it-IT" dirty="0"/>
              <a:t>2.7.1 Cure primarie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5634" y="2420888"/>
            <a:ext cx="86947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 principali obiettivi ad esse affidati sono</a:t>
            </a:r>
            <a:r>
              <a:rPr lang="it-IT" sz="1400" dirty="0" smtClean="0"/>
              <a:t>:</a:t>
            </a:r>
          </a:p>
          <a:p>
            <a:endParaRPr lang="it-IT" sz="1400" dirty="0"/>
          </a:p>
          <a:p>
            <a:r>
              <a:rPr lang="it-IT" sz="1400" dirty="0"/>
              <a:t>• </a:t>
            </a:r>
            <a:r>
              <a:rPr lang="it-IT" dirty="0"/>
              <a:t>Promuovere il benessere e affrontare i principali problemi di salute nella comunità</a:t>
            </a:r>
            <a:r>
              <a:rPr lang="it-IT" dirty="0" smtClean="0"/>
              <a:t>, </a:t>
            </a:r>
          </a:p>
          <a:p>
            <a:endParaRPr lang="it-IT" sz="1400" dirty="0"/>
          </a:p>
          <a:p>
            <a:r>
              <a:rPr lang="it-IT" sz="1400" dirty="0"/>
              <a:t>• </a:t>
            </a:r>
            <a:r>
              <a:rPr lang="it-IT" b="1" dirty="0">
                <a:solidFill>
                  <a:srgbClr val="FF0000"/>
                </a:solidFill>
              </a:rPr>
              <a:t>Prendere in carico i pazienti in modo globale e completo</a:t>
            </a:r>
            <a:r>
              <a:rPr lang="it-IT" sz="1400" dirty="0"/>
              <a:t>. </a:t>
            </a:r>
            <a:r>
              <a:rPr lang="it-IT" sz="1400" dirty="0" smtClean="0"/>
              <a:t> ……………………………………. </a:t>
            </a:r>
            <a:r>
              <a:rPr lang="it-IT" sz="1400" dirty="0"/>
              <a:t>lungo due direttrici: una multi-dimensionale (farsi carico della salute nella sua dimensione fisica, psicologica, sociale, culturale e ed esistenziale), una temporale (farsi carico della domanda del paziente nelle diverse fasi di evoluzione della sua salute). </a:t>
            </a:r>
            <a:r>
              <a:rPr lang="it-IT" sz="1400" dirty="0" smtClean="0"/>
              <a:t> </a:t>
            </a:r>
          </a:p>
          <a:p>
            <a:endParaRPr lang="it-IT" sz="1400" dirty="0"/>
          </a:p>
          <a:p>
            <a:r>
              <a:rPr lang="it-IT" sz="1400" dirty="0"/>
              <a:t>• </a:t>
            </a:r>
            <a:r>
              <a:rPr lang="it-IT" dirty="0"/>
              <a:t>Favorire la continuità assistenziale </a:t>
            </a:r>
            <a:r>
              <a:rPr lang="it-IT" dirty="0" smtClean="0"/>
              <a:t> </a:t>
            </a:r>
            <a:r>
              <a:rPr lang="it-IT" sz="1400" dirty="0" smtClean="0"/>
              <a:t>………</a:t>
            </a:r>
          </a:p>
          <a:p>
            <a:endParaRPr lang="it-IT" sz="1400" dirty="0"/>
          </a:p>
          <a:p>
            <a:r>
              <a:rPr lang="it-IT" sz="1400" dirty="0"/>
              <a:t>• </a:t>
            </a:r>
            <a:r>
              <a:rPr lang="it-IT" dirty="0"/>
              <a:t>Concorrere ai processi di governo della domanda </a:t>
            </a:r>
            <a:r>
              <a:rPr lang="it-IT" sz="1400" dirty="0" smtClean="0"/>
              <a:t>……… </a:t>
            </a:r>
            <a:r>
              <a:rPr lang="it-IT" sz="1400" dirty="0"/>
              <a:t>l'azione di </a:t>
            </a:r>
            <a:r>
              <a:rPr lang="it-IT" sz="1400" dirty="0" err="1"/>
              <a:t>gatekeeping</a:t>
            </a:r>
            <a:r>
              <a:rPr lang="it-IT" sz="1400" dirty="0"/>
              <a:t> del MMG </a:t>
            </a:r>
            <a:r>
              <a:rPr lang="it-IT" sz="1400" dirty="0" smtClean="0"/>
              <a:t> ……</a:t>
            </a:r>
          </a:p>
          <a:p>
            <a:endParaRPr lang="it-IT" sz="1400" dirty="0"/>
          </a:p>
          <a:p>
            <a:r>
              <a:rPr lang="it-IT" sz="1400" dirty="0"/>
              <a:t>• </a:t>
            </a:r>
            <a:r>
              <a:rPr lang="it-IT" dirty="0"/>
              <a:t>Valutare gli esiti di salute </a:t>
            </a:r>
            <a:r>
              <a:rPr lang="it-IT" dirty="0" smtClean="0"/>
              <a:t>generata </a:t>
            </a:r>
            <a:r>
              <a:rPr lang="it-IT" sz="1400" dirty="0" smtClean="0"/>
              <a:t>………</a:t>
            </a:r>
          </a:p>
          <a:p>
            <a:endParaRPr lang="it-IT" sz="1400" dirty="0" smtClean="0"/>
          </a:p>
          <a:p>
            <a:r>
              <a:rPr lang="it-IT" dirty="0" smtClean="0"/>
              <a:t>• Favorire </a:t>
            </a:r>
            <a:r>
              <a:rPr lang="it-IT" dirty="0" err="1" smtClean="0"/>
              <a:t>l'empowerment</a:t>
            </a:r>
            <a:r>
              <a:rPr lang="it-IT" dirty="0" smtClean="0"/>
              <a:t> dei pazienti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692696"/>
            <a:ext cx="518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latin typeface="Brush Script MT" pitchFamily="66" charset="0"/>
            </a:endParaRPr>
          </a:p>
          <a:p>
            <a:r>
              <a:rPr lang="it-IT" dirty="0" smtClean="0"/>
              <a:t>SCHEMA </a:t>
            </a:r>
            <a:r>
              <a:rPr lang="it-IT" dirty="0"/>
              <a:t>DI PIANO SANITARIO NAZIONALE 2011-2013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51720" y="-17470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800" dirty="0">
              <a:solidFill>
                <a:srgbClr val="000000"/>
              </a:solidFill>
              <a:latin typeface="Kunstler Script"/>
            </a:endParaRPr>
          </a:p>
          <a:p>
            <a:r>
              <a:rPr lang="it-IT" sz="800" dirty="0">
                <a:solidFill>
                  <a:srgbClr val="000000"/>
                </a:solidFill>
                <a:latin typeface="Kunstler Script"/>
              </a:rPr>
              <a:t> </a:t>
            </a:r>
            <a:r>
              <a:rPr lang="it-IT" sz="5400" dirty="0">
                <a:solidFill>
                  <a:srgbClr val="000000"/>
                </a:solidFill>
                <a:latin typeface="Kunstler Script"/>
              </a:rPr>
              <a:t>Ministero della Salute 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5901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85293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Per quanto attiene </a:t>
            </a:r>
            <a:r>
              <a:rPr lang="it-IT" sz="1400" dirty="0" smtClean="0"/>
              <a:t>all’ assistenza </a:t>
            </a:r>
            <a:r>
              <a:rPr lang="it-IT" sz="1400" dirty="0"/>
              <a:t>domiciliare, tale livello assistenziale viene assicurato dal </a:t>
            </a:r>
            <a:r>
              <a:rPr lang="it-IT" sz="1400" dirty="0">
                <a:solidFill>
                  <a:srgbClr val="FF0000"/>
                </a:solidFill>
              </a:rPr>
              <a:t>DPCM 29.11.2001 “Livelli essenziali di assistenza”</a:t>
            </a:r>
            <a:r>
              <a:rPr lang="it-IT" sz="1400" dirty="0"/>
              <a:t>, che introduce nel livello distrettuale </a:t>
            </a:r>
            <a:r>
              <a:rPr lang="it-IT" sz="1400" dirty="0" smtClean="0"/>
              <a:t>l’ assistenza </a:t>
            </a:r>
            <a:r>
              <a:rPr lang="it-IT" sz="1400" dirty="0"/>
              <a:t>a domicilio prestata dal MMG e dal PLS, supportata da prestazioni infermieristiche e riabilitative, nonché </a:t>
            </a:r>
            <a:r>
              <a:rPr lang="it-IT" sz="1400" dirty="0" smtClean="0"/>
              <a:t>dall’ aiuto </a:t>
            </a:r>
            <a:r>
              <a:rPr lang="it-IT" sz="1400" dirty="0"/>
              <a:t>infermieristico (assistenza tutelare) da prestarsi in maniera integrata con i Comuni, per la parte sociale e condividendo con loro, anche i costi (50%). </a:t>
            </a:r>
            <a:endParaRPr lang="it-IT" sz="1400" dirty="0" smtClean="0"/>
          </a:p>
          <a:p>
            <a:r>
              <a:rPr lang="it-IT" sz="1400" dirty="0" smtClean="0"/>
              <a:t>L’ assistenza </a:t>
            </a:r>
            <a:r>
              <a:rPr lang="it-IT" sz="1400" dirty="0"/>
              <a:t>domiciliare si è particolarmente evoluta in assistenza domiciliare integrata (ADI). </a:t>
            </a:r>
            <a:endParaRPr lang="it-IT" sz="1400" dirty="0" smtClean="0"/>
          </a:p>
          <a:p>
            <a:r>
              <a:rPr lang="it-IT" sz="1400" dirty="0" smtClean="0"/>
              <a:t>Nella </a:t>
            </a:r>
            <a:r>
              <a:rPr lang="it-IT" sz="1400" dirty="0"/>
              <a:t>quasi totalità delle Regioni italiane le </a:t>
            </a:r>
            <a:r>
              <a:rPr lang="it-IT" sz="1400" b="1" dirty="0">
                <a:solidFill>
                  <a:srgbClr val="FF0000"/>
                </a:solidFill>
              </a:rPr>
              <a:t>cure domiciliari sono inserite nelle cure primarie</a:t>
            </a:r>
            <a:r>
              <a:rPr lang="it-IT" sz="1400" dirty="0"/>
              <a:t> e </a:t>
            </a:r>
            <a:r>
              <a:rPr lang="it-IT" sz="1400" dirty="0" smtClean="0"/>
              <a:t>l’ambito </a:t>
            </a:r>
            <a:r>
              <a:rPr lang="it-IT" sz="1400" dirty="0"/>
              <a:t>territoriale elettivo in cui si collocano è il </a:t>
            </a:r>
            <a:r>
              <a:rPr lang="it-IT" sz="1400" b="1" dirty="0">
                <a:solidFill>
                  <a:srgbClr val="FF0000"/>
                </a:solidFill>
              </a:rPr>
              <a:t>Distretto,</a:t>
            </a:r>
            <a:r>
              <a:rPr lang="it-IT" sz="1400" dirty="0"/>
              <a:t> che rappresenta per la sua dimensione territoriale, anche il luogo ottimale di realizzazione delle attività integrate con il comparto sociale.</a:t>
            </a:r>
          </a:p>
          <a:p>
            <a:r>
              <a:rPr lang="it-IT" sz="1400" dirty="0"/>
              <a:t>Nei casi complessi, per predisporre un piano individualizzato di assistenza si procede con la Valutazione Multidimensionale, </a:t>
            </a:r>
            <a:r>
              <a:rPr lang="it-IT" sz="1400" dirty="0" smtClean="0"/>
              <a:t>l’ individuazione </a:t>
            </a:r>
            <a:r>
              <a:rPr lang="it-IT" sz="1400" dirty="0"/>
              <a:t>di un case manager, responsabile/garante del progetto assistenziale e si completa il processo con la verifica degli esiti, per valutare il programma di assistenza adottato sotto il profilo della qualità e della appropriatezza.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257145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2.7.3 Rete assistenziale territoriale</a:t>
            </a:r>
          </a:p>
          <a:p>
            <a:endParaRPr lang="it-IT" sz="1400" dirty="0" smtClean="0"/>
          </a:p>
          <a:p>
            <a:r>
              <a:rPr lang="it-IT" sz="1400" dirty="0" smtClean="0"/>
              <a:t>Prendendo </a:t>
            </a:r>
            <a:r>
              <a:rPr lang="it-IT" sz="1400" dirty="0"/>
              <a:t>a riferimento quanto già attivato dalle diverse regioni la rete assistenziale territoriale può avvalersi dei seguenti strumenti:</a:t>
            </a:r>
          </a:p>
          <a:p>
            <a:r>
              <a:rPr lang="it-IT" sz="1400" dirty="0"/>
              <a:t>• attivazione di posti letto territoriali gestiti dal MMG e dal personale infermieristico</a:t>
            </a:r>
            <a:r>
              <a:rPr lang="it-IT" sz="1400" dirty="0" smtClean="0"/>
              <a:t>;</a:t>
            </a:r>
          </a:p>
          <a:p>
            <a:endParaRPr lang="it-IT" sz="1400" dirty="0"/>
          </a:p>
          <a:p>
            <a:r>
              <a:rPr lang="it-IT" sz="1400" dirty="0"/>
              <a:t>• possibilità di una gestione della fase acuta a domicilio mediante </a:t>
            </a:r>
            <a:r>
              <a:rPr lang="it-IT" sz="1400" dirty="0" smtClean="0"/>
              <a:t>un’ «</a:t>
            </a:r>
            <a:r>
              <a:rPr lang="it-IT" sz="1400" b="1" dirty="0" smtClean="0">
                <a:solidFill>
                  <a:srgbClr val="FF0000"/>
                </a:solidFill>
              </a:rPr>
              <a:t>assistenza </a:t>
            </a:r>
            <a:r>
              <a:rPr lang="it-IT" sz="1400" b="1" dirty="0">
                <a:solidFill>
                  <a:srgbClr val="FF0000"/>
                </a:solidFill>
              </a:rPr>
              <a:t>domiciliare integrata garantita da gruppi </a:t>
            </a:r>
            <a:r>
              <a:rPr lang="it-IT" sz="1400" b="1" dirty="0" smtClean="0">
                <a:solidFill>
                  <a:srgbClr val="FF0000"/>
                </a:solidFill>
              </a:rPr>
              <a:t>multidisciplinari</a:t>
            </a:r>
            <a:r>
              <a:rPr lang="it-IT" sz="1400" dirty="0" smtClean="0"/>
              <a:t>» </a:t>
            </a:r>
            <a:r>
              <a:rPr lang="it-IT" sz="1400" dirty="0"/>
              <a:t>che offrano consulto immediato, organizzino la presa in carico strutturata sulla base di un piano terapeutico individuale ed integrino </a:t>
            </a:r>
            <a:r>
              <a:rPr lang="it-IT" sz="1400" dirty="0" smtClean="0"/>
              <a:t>l’offerta </a:t>
            </a:r>
            <a:r>
              <a:rPr lang="it-IT" sz="1400" dirty="0"/>
              <a:t>di servizi sul territorio;</a:t>
            </a:r>
          </a:p>
        </p:txBody>
      </p:sp>
    </p:spTree>
    <p:extLst>
      <p:ext uri="{BB962C8B-B14F-4D97-AF65-F5344CB8AC3E}">
        <p14:creationId xmlns:p14="http://schemas.microsoft.com/office/powerpoint/2010/main" val="3995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di europa_0001.t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964488" cy="609329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922114"/>
          </a:xfrm>
        </p:spPr>
        <p:txBody>
          <a:bodyPr>
            <a:noAutofit/>
          </a:bodyPr>
          <a:lstStyle/>
          <a:p>
            <a:r>
              <a:rPr lang="it-IT" sz="6000" dirty="0" smtClean="0"/>
              <a:t>EUROPA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440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it-IT" dirty="0" smtClean="0"/>
              <a:t>ITALIA</a:t>
            </a:r>
            <a:endParaRPr lang="it-IT" dirty="0"/>
          </a:p>
        </p:txBody>
      </p:sp>
      <p:pic>
        <p:nvPicPr>
          <p:cNvPr id="5" name="Segnaposto contenuto 4" descr="Microsoft Excel uso non commerciale - AA_5_Percentuale Anziani Trattati in ADI  [Sola lettura]  [modalità compatibilità] 07052011 20.17.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60" y="980728"/>
            <a:ext cx="8964488" cy="5805264"/>
          </a:xfrm>
        </p:spPr>
      </p:pic>
      <p:sp>
        <p:nvSpPr>
          <p:cNvPr id="3" name="Ovale 2"/>
          <p:cNvSpPr/>
          <p:nvPr/>
        </p:nvSpPr>
        <p:spPr>
          <a:xfrm>
            <a:off x="8172400" y="5733256"/>
            <a:ext cx="971600" cy="980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10980" r="1666" b="10000"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139952" y="6381328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(Rapporto </a:t>
            </a:r>
            <a:r>
              <a:rPr lang="it-IT" dirty="0" err="1" smtClean="0"/>
              <a:t>OsservaSalute</a:t>
            </a:r>
            <a:r>
              <a:rPr lang="it-IT" dirty="0" smtClean="0"/>
              <a:t> 2010 - </a:t>
            </a:r>
            <a:r>
              <a:rPr lang="it-IT" dirty="0" err="1" smtClean="0"/>
              <a:t>Assist.Territoriale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ITALIA</a:t>
            </a:r>
            <a:r>
              <a:rPr kumimoji="0" lang="it-IT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4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10980" r="1666" b="10000"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139952" y="6381328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(Rapporto </a:t>
            </a:r>
            <a:r>
              <a:rPr lang="it-IT" dirty="0" err="1" smtClean="0"/>
              <a:t>OsservaSalute</a:t>
            </a:r>
            <a:r>
              <a:rPr lang="it-IT" dirty="0" smtClean="0"/>
              <a:t> 2010 - </a:t>
            </a:r>
            <a:r>
              <a:rPr lang="it-IT" dirty="0" err="1" smtClean="0"/>
              <a:t>Assist.Territoriale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Problema</a:t>
            </a:r>
            <a:endParaRPr kumimoji="0" lang="it-IT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103" t="10980" r="37694" b="4916"/>
          <a:stretch>
            <a:fillRect/>
          </a:stretch>
        </p:blipFill>
        <p:spPr bwMode="auto">
          <a:xfrm>
            <a:off x="0" y="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3059832" y="5307657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9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3533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«Home </a:t>
            </a:r>
            <a:r>
              <a:rPr lang="it-IT" sz="2400" dirty="0"/>
              <a:t>care in Europe: a </a:t>
            </a:r>
            <a:r>
              <a:rPr lang="it-IT" sz="2400" dirty="0" err="1"/>
              <a:t>systematic</a:t>
            </a:r>
            <a:r>
              <a:rPr lang="it-IT" sz="2400" dirty="0"/>
              <a:t> </a:t>
            </a:r>
            <a:r>
              <a:rPr lang="it-IT" sz="2400" dirty="0" err="1"/>
              <a:t>literature</a:t>
            </a:r>
            <a:r>
              <a:rPr lang="it-IT" sz="2400" dirty="0"/>
              <a:t> </a:t>
            </a:r>
            <a:r>
              <a:rPr lang="it-IT" sz="2400" dirty="0" err="1" smtClean="0"/>
              <a:t>review</a:t>
            </a:r>
            <a:r>
              <a:rPr lang="it-IT" sz="2400" dirty="0" smtClean="0"/>
              <a:t>»</a:t>
            </a:r>
            <a:endParaRPr lang="it-IT" sz="2400" dirty="0"/>
          </a:p>
          <a:p>
            <a:endParaRPr lang="it-IT" dirty="0"/>
          </a:p>
          <a:p>
            <a:r>
              <a:rPr lang="it-IT" dirty="0" err="1"/>
              <a:t>Nadine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Genet</a:t>
            </a:r>
            <a:r>
              <a:rPr lang="it-IT" dirty="0" smtClean="0"/>
              <a:t>, </a:t>
            </a:r>
            <a:r>
              <a:rPr lang="it-IT" dirty="0" err="1"/>
              <a:t>Wienke</a:t>
            </a:r>
            <a:r>
              <a:rPr lang="it-IT" dirty="0"/>
              <a:t> GW </a:t>
            </a:r>
            <a:r>
              <a:rPr lang="it-IT" dirty="0" err="1"/>
              <a:t>Boerma</a:t>
            </a:r>
            <a:r>
              <a:rPr lang="it-IT" dirty="0" smtClean="0"/>
              <a:t>, et al.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148064" y="681663"/>
            <a:ext cx="365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BMC Health </a:t>
            </a:r>
            <a:r>
              <a:rPr lang="en-US" dirty="0" err="1"/>
              <a:t>Serv</a:t>
            </a:r>
            <a:r>
              <a:rPr lang="en-US" dirty="0"/>
              <a:t> Res. 2011; 11: 207.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456187"/>
              </p:ext>
            </p:extLst>
          </p:nvPr>
        </p:nvGraphicFramePr>
        <p:xfrm>
          <a:off x="-165223" y="1029688"/>
          <a:ext cx="9361040" cy="532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o" r:id="rId3" imgW="8385783" imgH="5333281" progId="Word.Document.12">
                  <p:embed/>
                </p:oleObj>
              </mc:Choice>
              <mc:Fallback>
                <p:oleObj name="Documento" r:id="rId3" imgW="8385783" imgH="5333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5223" y="1029688"/>
                        <a:ext cx="9361040" cy="532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8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1235</Words>
  <Application>Microsoft Office PowerPoint</Application>
  <PresentationFormat>Presentazione su schermo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EUROPA</vt:lpstr>
      <vt:lpstr>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</dc:creator>
  <cp:lastModifiedBy>antonio</cp:lastModifiedBy>
  <cp:revision>33</cp:revision>
  <dcterms:created xsi:type="dcterms:W3CDTF">2012-03-06T17:37:06Z</dcterms:created>
  <dcterms:modified xsi:type="dcterms:W3CDTF">2012-03-09T18:12:44Z</dcterms:modified>
</cp:coreProperties>
</file>